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ags/tag1.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991" r:id="rId4"/>
    <p:sldMasterId id="2147484060" r:id="rId5"/>
  </p:sldMasterIdLst>
  <p:notesMasterIdLst>
    <p:notesMasterId r:id="rId21"/>
  </p:notesMasterIdLst>
  <p:sldIdLst>
    <p:sldId id="262" r:id="rId6"/>
    <p:sldId id="2147483647" r:id="rId7"/>
    <p:sldId id="293" r:id="rId8"/>
    <p:sldId id="2147483461" r:id="rId9"/>
    <p:sldId id="400" r:id="rId10"/>
    <p:sldId id="401" r:id="rId11"/>
    <p:sldId id="256" r:id="rId12"/>
    <p:sldId id="261" r:id="rId13"/>
    <p:sldId id="257" r:id="rId14"/>
    <p:sldId id="258" r:id="rId15"/>
    <p:sldId id="259" r:id="rId16"/>
    <p:sldId id="260" r:id="rId17"/>
    <p:sldId id="2147483605" r:id="rId18"/>
    <p:sldId id="2147483606" r:id="rId19"/>
    <p:sldId id="263" r:id="rId20"/>
  </p:sldIdLst>
  <p:sldSz cx="12192000" cy="6858000"/>
  <p:notesSz cx="6858000" cy="9144000"/>
  <p:embeddedFontLst>
    <p:embeddedFont>
      <p:font typeface="Consolas" panose="020B0609020204030204" pitchFamily="49" charset="0"/>
      <p:regular r:id="rId22"/>
      <p:bold r:id="rId23"/>
      <p:italic r:id="rId24"/>
      <p:boldItalic r:id="rId25"/>
    </p:embeddedFont>
    <p:embeddedFont>
      <p:font typeface="Segoe Sans Display" pitchFamily="2" charset="0"/>
      <p:regular r:id="rId26"/>
      <p:bold r:id="rId27"/>
      <p:italic r:id="rId28"/>
      <p:boldItalic r:id="rId29"/>
    </p:embeddedFont>
    <p:embeddedFont>
      <p:font typeface="Segoe Sans Display Semibold" pitchFamily="2" charset="0"/>
      <p:bold r:id="rId30"/>
      <p:boldItalic r:id="rId31"/>
    </p:embeddedFont>
    <p:embeddedFont>
      <p:font typeface="Segoe UI" panose="020B0502040204020203" pitchFamily="34" charset="0"/>
      <p:regular r:id="rId32"/>
      <p:bold r:id="rId33"/>
      <p:italic r:id="rId34"/>
      <p:boldItalic r:id="rId35"/>
    </p:embeddedFont>
    <p:embeddedFont>
      <p:font typeface="Segoe UI Semibold" panose="020B0702040204020203" pitchFamily="34" charset="0"/>
      <p:bold r:id="rId36"/>
      <p:boldItalic r:id="rId37"/>
    </p:embeddedFont>
    <p:embeddedFont>
      <p:font typeface="Segoe UI Variable Display Semibold" pitchFamily="2" charset="0"/>
      <p:bold r:id="rId38"/>
    </p:embeddedFont>
    <p:embeddedFont>
      <p:font typeface="Segoe UI Variable Small Semibol" pitchFamily="2" charset="0"/>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AFFEAC-8DE7-4E3B-B459-9F1DC971C933}">
          <p14:sldIdLst>
            <p14:sldId id="262"/>
            <p14:sldId id="2147483647"/>
            <p14:sldId id="293"/>
            <p14:sldId id="2147483461"/>
            <p14:sldId id="400"/>
            <p14:sldId id="401"/>
            <p14:sldId id="256"/>
          </p14:sldIdLst>
        </p14:section>
        <p14:section name="Blueprint" id="{46BBE299-0608-45A2-9737-68CECEC184F0}">
          <p14:sldIdLst>
            <p14:sldId id="261"/>
            <p14:sldId id="257"/>
            <p14:sldId id="258"/>
            <p14:sldId id="259"/>
            <p14:sldId id="260"/>
          </p14:sldIdLst>
        </p14:section>
        <p14:section name="Resources" id="{26F35537-D3EC-4B9B-9ABD-D2FFA9F996A4}">
          <p14:sldIdLst>
            <p14:sldId id="2147483605"/>
            <p14:sldId id="2147483606"/>
          </p14:sldIdLst>
        </p14:section>
        <p14:section name="Thank you" id="{D91FC7A0-3EE4-4DC8-9355-D051C3AB8190}">
          <p14:sldIdLst>
            <p14:sldId id="2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2D86-1C1B-44D3-A948-1DFA42A4A45F}" v="17" dt="2025-08-26T19:57:36.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848" autoAdjust="0"/>
  </p:normalViewPr>
  <p:slideViewPr>
    <p:cSldViewPr snapToGrid="0">
      <p:cViewPr varScale="1">
        <p:scale>
          <a:sx n="83" d="100"/>
          <a:sy n="83" d="100"/>
        </p:scale>
        <p:origin x="996"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0.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43E0B-0C06-4460-AD20-70776DA8C88A}" type="datetimeFigureOut">
              <a:rPr lang="en-CA" smtClean="0"/>
              <a:t>2025-08-26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88918-6F47-4388-88DA-D2D9BBF9A52B}" type="slidenum">
              <a:rPr lang="en-CA" smtClean="0"/>
              <a:t>‹#›</a:t>
            </a:fld>
            <a:endParaRPr lang="en-CA"/>
          </a:p>
        </p:txBody>
      </p:sp>
    </p:spTree>
    <p:extLst>
      <p:ext uri="{BB962C8B-B14F-4D97-AF65-F5344CB8AC3E}">
        <p14:creationId xmlns:p14="http://schemas.microsoft.com/office/powerpoint/2010/main" val="24284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546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4039-8B7B-C91A-94C0-E1370F22C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F7AA8-F866-0B91-047C-831543C80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C317E-99DB-8220-189B-DD8D5FCA3568}"/>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600"/>
              </a:spcAft>
              <a:buClrTx/>
              <a:buSzTx/>
              <a:buFont typeface="Symbol" panose="05050102010706020507" pitchFamily="18" charset="2"/>
              <a:buNone/>
              <a:tabLst/>
              <a:defRPr/>
            </a:pPr>
            <a:r>
              <a:rPr lang="en-US" sz="1200" kern="1200">
                <a:solidFill>
                  <a:schemeClr val="tx1"/>
                </a:solidFill>
                <a:effectLst/>
                <a:latin typeface="+mn-lt"/>
                <a:ea typeface="+mn-ea"/>
                <a:cs typeface="+mn-cs"/>
              </a:rPr>
              <a:t>The Microsoft Purview family is here to help you secure and govern data across third party IaaS and SaaS, multi-platform data environment, while helping you meet compliance requirements you may be subject to. Purview brings simplicity with a comprehensive set of solutions built on a platform of shared capabilities, that helps keep your most important asset, data, safe.</a:t>
            </a:r>
          </a:p>
          <a:p>
            <a:pPr marL="0" marR="0" lvl="0" indent="0">
              <a:lnSpc>
                <a:spcPct val="107000"/>
              </a:lnSpc>
              <a:spcAft>
                <a:spcPts val="600"/>
              </a:spcAft>
              <a:buFont typeface="Symbol" panose="05050102010706020507" pitchFamily="18" charset="2"/>
              <a:buNone/>
            </a:pPr>
            <a:endParaRPr lang="en-US" sz="1800">
              <a:effectLst/>
              <a:latin typeface="Segoe UI" panose="020B0502040204020203"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F76F19A-7FC5-CD7F-95E8-79851F3CE7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15AC0-17C1-466E-8AC1-113BF458A5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30A5D-F8EB-B3FD-89BF-61B86C135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8AB88-F25F-23A1-781F-10F8A0BF2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2ECE8-8C18-45D4-CE9B-D34B8109D03E}"/>
              </a:ext>
            </a:extLst>
          </p:cNvPr>
          <p:cNvSpPr>
            <a:spLocks noGrp="1"/>
          </p:cNvSpPr>
          <p:nvPr>
            <p:ph type="body" idx="1"/>
          </p:nvPr>
        </p:nvSpPr>
        <p:spPr/>
        <p:txBody>
          <a:bodyPr/>
          <a:lstStyle/>
          <a:p>
            <a:r>
              <a:rPr lang="en-US"/>
              <a:t>When it comes to Agents in Microsoft 365, Purview not only secures the grounding data in Microsoft 365 and Beyond, such as SharePoint and Dataverse, it also secures the interactions, or prompts and responses, users have with the agents.</a:t>
            </a:r>
          </a:p>
        </p:txBody>
      </p:sp>
      <p:sp>
        <p:nvSpPr>
          <p:cNvPr id="4" name="Slide Number Placeholder 3">
            <a:extLst>
              <a:ext uri="{FF2B5EF4-FFF2-40B4-BE49-F238E27FC236}">
                <a16:creationId xmlns:a16="http://schemas.microsoft.com/office/drawing/2014/main" id="{0265D030-922B-9978-0C0D-981A4689CB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33B71-7C77-4380-8EAE-A5FBB639D2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425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Power platform connectors are MIP aware! labels from original grounding data like outlook, excel, word, </a:t>
            </a:r>
            <a:r>
              <a:rPr lang="en-US" sz="1200" kern="1200" err="1">
                <a:solidFill>
                  <a:schemeClr val="tx1"/>
                </a:solidFill>
                <a:effectLst/>
                <a:latin typeface="+mn-lt"/>
                <a:ea typeface="+mn-ea"/>
                <a:cs typeface="+mn-cs"/>
              </a:rPr>
              <a:t>sql</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 are passed through MCS experiences and interactions, and logged.</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226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171450" indent="-171450">
              <a:buFont typeface="Arial" panose="020B0604020202020204" pitchFamily="34" charset="0"/>
              <a:buChar char="•"/>
            </a:pPr>
            <a:r>
              <a:rPr lang="en-US"/>
              <a:t>This demo auto plays to highlight the summary from reference information the user has extract permissions</a:t>
            </a:r>
          </a:p>
          <a:p>
            <a:pPr marL="171450" indent="-171450">
              <a:buFont typeface="Arial" panose="020B0604020202020204" pitchFamily="34" charset="0"/>
              <a:buChar char="•"/>
            </a:pPr>
            <a:r>
              <a:rPr lang="en-US"/>
              <a:t>Then information about relevant references where the user does not have extract permissions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559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24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D29A-CF84-AE73-D5FB-9735D81B1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F84A7-6D1F-AF57-DED5-8E0C04EB4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0B0B2-5124-045D-56A7-4489B42F8BCB}"/>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7CE91BC1-C776-5A42-2FA2-42B1960941D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A3C04A-0F85-471B-962F-1BFA5162AC9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1C4DA09-68B7-92B1-F65C-E21152C9B1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2A2B95-D97C-CBBE-EA49-641C4F23843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70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E54BD-BA26-7DEA-3A9C-2C961A9DE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53F98-02F0-18F4-434B-4165021FF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DA786-0209-2869-B18F-4006DD8D772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0E87DD98-E4AD-540B-3685-0C1A60C4587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09273FC-5378-D72F-FEE7-79944175DA1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3AA472-887D-9900-682F-F1304E4A418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65081A9-F1E4-82ED-07C1-409B1D78E87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74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4" Type="http://schemas.openxmlformats.org/officeDocument/2006/relationships/image" Target="../media/image4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_DeepBlue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wrap="square"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8" name="Graphic 7">
            <a:extLst>
              <a:ext uri="{FF2B5EF4-FFF2-40B4-BE49-F238E27FC236}">
                <a16:creationId xmlns:a16="http://schemas.microsoft.com/office/drawing/2014/main" id="{BD9428AD-B633-02B5-61A5-2A50E8221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02391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bg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CD01FD41-9F48-9A53-A036-BAAB2AA381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93324" y="298625"/>
            <a:ext cx="2869352" cy="865070"/>
          </a:xfrm>
          <a:prstGeom prst="rect">
            <a:avLst/>
          </a:prstGeom>
        </p:spPr>
      </p:pic>
    </p:spTree>
    <p:extLst>
      <p:ext uri="{BB962C8B-B14F-4D97-AF65-F5344CB8AC3E}">
        <p14:creationId xmlns:p14="http://schemas.microsoft.com/office/powerpoint/2010/main" val="4250831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5078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961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479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1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706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437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1140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81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0825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_TechGreen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5DE38648-77F3-5DB8-11F5-6C889795D7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87599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481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5152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37424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527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9017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0039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58965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08591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3636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6942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_ScanPhoto_Full page">
    <p:bg>
      <p:bgRef idx="1001">
        <a:schemeClr val="bg2"/>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7770F8B-6389-38F6-158F-34F7B9C3CC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6" y="0"/>
            <a:ext cx="1219084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737800" cy="1231106"/>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4E63FD98-6E83-047F-16B0-189D367E21F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89702" y="296820"/>
            <a:ext cx="2876596" cy="868680"/>
          </a:xfrm>
          <a:prstGeom prst="rect">
            <a:avLst/>
          </a:prstGeom>
        </p:spPr>
      </p:pic>
    </p:spTree>
    <p:extLst>
      <p:ext uri="{BB962C8B-B14F-4D97-AF65-F5344CB8AC3E}">
        <p14:creationId xmlns:p14="http://schemas.microsoft.com/office/powerpoint/2010/main" val="420964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56">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4107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7458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4841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5377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08391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46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39659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6405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06710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90663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_ScanPhotoYellow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810" y="0"/>
            <a:ext cx="1218438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7860B354-BE5F-C0AC-B3F2-CC18D93014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410451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2737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045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08820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837770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181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759518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9029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315589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796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9479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le_Tech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038751CA-6D44-D7DD-C14B-AA86A71600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77397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_Tech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8" y="0"/>
            <a:ext cx="12188949"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25562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_Tech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9" y="0"/>
            <a:ext cx="12188947"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83040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_Tech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9" y="0"/>
            <a:ext cx="12188947"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32308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_Tech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40" y="0"/>
            <a:ext cx="12188945"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19264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_Deep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9BB26-0529-B32F-DBDF-B5811CDA49E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37" y="0"/>
            <a:ext cx="12188952"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901425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_Deep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7" y="0"/>
            <a:ext cx="12188951"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8461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_Deep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7" y="0"/>
            <a:ext cx="12188951"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90319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_Deep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8" y="0"/>
            <a:ext cx="12188949"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1293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045854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628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le_ScanPhoto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8815E3F5-2509-8AA1-7C04-39C483C403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86213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A12984-B73F-E698-6D32-0F4ABF2659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Sans Display" pitchFamily="2" charset="0"/>
              </a:rPr>
              <a:t>© Copyright Microsoft Corporation. All rights reserved. </a:t>
            </a:r>
          </a:p>
        </p:txBody>
      </p:sp>
      <p:sp>
        <p:nvSpPr>
          <p:cNvPr id="8" name="Title 7">
            <a:extLst>
              <a:ext uri="{FF2B5EF4-FFF2-40B4-BE49-F238E27FC236}">
                <a16:creationId xmlns:a16="http://schemas.microsoft.com/office/drawing/2014/main" id="{D5C9331B-8BBD-9951-13DE-8C91EF5F86AE}"/>
              </a:ext>
            </a:extLst>
          </p:cNvPr>
          <p:cNvSpPr>
            <a:spLocks noGrp="1"/>
          </p:cNvSpPr>
          <p:nvPr>
            <p:ph type="title" hasCustomPrompt="1"/>
          </p:nvPr>
        </p:nvSpPr>
        <p:spPr>
          <a:xfrm>
            <a:off x="588263" y="3152001"/>
            <a:ext cx="11018520" cy="553998"/>
          </a:xfrm>
        </p:spPr>
        <p:txBody>
          <a:bodyPr/>
          <a:lstStyle>
            <a:lvl1pPr>
              <a:defRPr>
                <a:solidFill>
                  <a:schemeClr val="bg1"/>
                </a:solidFill>
              </a:defRPr>
            </a:lvl1pPr>
          </a:lstStyle>
          <a:p>
            <a:r>
              <a:rPr lang="en-US"/>
              <a:t>Thank you.</a:t>
            </a:r>
          </a:p>
        </p:txBody>
      </p:sp>
      <p:pic>
        <p:nvPicPr>
          <p:cNvPr id="3" name="Graphic 2">
            <a:extLst>
              <a:ext uri="{FF2B5EF4-FFF2-40B4-BE49-F238E27FC236}">
                <a16:creationId xmlns:a16="http://schemas.microsoft.com/office/drawing/2014/main" id="{3CDE2366-C38A-14DB-1D59-102DF31D6F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60956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CCA3-42DB-DAF5-BC2D-95BF810B4B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CAFEDC-CE20-6B83-51FB-155879033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C6FE6-09D2-5910-0074-385B1E9889FF}"/>
              </a:ext>
            </a:extLst>
          </p:cNvPr>
          <p:cNvSpPr>
            <a:spLocks noGrp="1"/>
          </p:cNvSpPr>
          <p:nvPr>
            <p:ph type="dt" sz="half" idx="10"/>
          </p:nvPr>
        </p:nvSpPr>
        <p:spPr/>
        <p:txBody>
          <a:bodyPr/>
          <a:lstStyle/>
          <a:p>
            <a:fld id="{9DC271AD-D6B2-4FB3-ADB0-57AC4003F183}" type="datetimeFigureOut">
              <a:rPr lang="en-US" smtClean="0"/>
              <a:t>8/26/2025</a:t>
            </a:fld>
            <a:endParaRPr lang="en-US"/>
          </a:p>
        </p:txBody>
      </p:sp>
      <p:sp>
        <p:nvSpPr>
          <p:cNvPr id="5" name="Footer Placeholder 4">
            <a:extLst>
              <a:ext uri="{FF2B5EF4-FFF2-40B4-BE49-F238E27FC236}">
                <a16:creationId xmlns:a16="http://schemas.microsoft.com/office/drawing/2014/main" id="{04DC29A1-5A13-D9BC-168F-C91594045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CE016-6534-1675-B29D-5DB86C976CF8}"/>
              </a:ext>
            </a:extLst>
          </p:cNvPr>
          <p:cNvSpPr>
            <a:spLocks noGrp="1"/>
          </p:cNvSpPr>
          <p:nvPr>
            <p:ph type="sldNum" sz="quarter" idx="12"/>
          </p:nvPr>
        </p:nvSpPr>
        <p:spPr/>
        <p:txBody>
          <a:bodyPr/>
          <a:lstStyle/>
          <a:p>
            <a:fld id="{E36C5C7F-399B-415A-91C1-20AB02938EAA}" type="slidenum">
              <a:rPr lang="en-US" smtClean="0"/>
              <a:t>‹#›</a:t>
            </a:fld>
            <a:endParaRPr lang="en-US"/>
          </a:p>
        </p:txBody>
      </p:sp>
    </p:spTree>
    <p:extLst>
      <p:ext uri="{BB962C8B-B14F-4D97-AF65-F5344CB8AC3E}">
        <p14:creationId xmlns:p14="http://schemas.microsoft.com/office/powerpoint/2010/main" val="31896075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9951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nk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9675-1EDC-10A9-79BB-CA60778FC665}"/>
              </a:ext>
            </a:extLst>
          </p:cNvPr>
          <p:cNvSpPr>
            <a:spLocks noGrp="1"/>
          </p:cNvSpPr>
          <p:nvPr>
            <p:ph type="title" hasCustomPrompt="1"/>
          </p:nvPr>
        </p:nvSpPr>
        <p:spPr>
          <a:xfrm>
            <a:off x="588263" y="-824268"/>
            <a:ext cx="11018520" cy="553998"/>
          </a:xfrm>
        </p:spPr>
        <p:txBody>
          <a:bodyPr anchor="b"/>
          <a:lstStyle>
            <a:lvl1pPr>
              <a:defRPr>
                <a:solidFill>
                  <a:srgbClr val="B1B3B3"/>
                </a:solidFill>
              </a:defRPr>
            </a:lvl1pPr>
          </a:lstStyle>
          <a:p>
            <a:r>
              <a:rPr lang="en-US"/>
              <a:t>Title</a:t>
            </a:r>
          </a:p>
        </p:txBody>
      </p:sp>
    </p:spTree>
    <p:extLst>
      <p:ext uri="{BB962C8B-B14F-4D97-AF65-F5344CB8AC3E}">
        <p14:creationId xmlns:p14="http://schemas.microsoft.com/office/powerpoint/2010/main" val="2322990865"/>
      </p:ext>
    </p:extLst>
  </p:cSld>
  <p:clrMapOvr>
    <a:masterClrMapping/>
  </p:clrMapOvr>
  <p:transition>
    <p:fade/>
  </p:transition>
  <p:hf sldNum="0" hdr="0" ftr="0" dt="0"/>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43208B3-217E-A316-BD41-000CF45068A3}"/>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FF20-C27F-3AD6-A7BF-EF405F6887D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18322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774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582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le_ScanPhotoYellow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7421E148-BBFE-D8FE-072E-60B3306895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79762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45130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Title_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3" name="Graphic 2">
            <a:extLst>
              <a:ext uri="{FF2B5EF4-FFF2-40B4-BE49-F238E27FC236}">
                <a16:creationId xmlns:a16="http://schemas.microsoft.com/office/drawing/2014/main" id="{4E9BD52B-1FD8-7732-210F-3AFB690CB0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890018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ags" Target="../tags/tag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6.xml"/><Relationship Id="rId1" Type="http://schemas.openxmlformats.org/officeDocument/2006/relationships/slideLayout" Target="../slideLayouts/slideLayout65.xml"/><Relationship Id="rId5" Type="http://schemas.openxmlformats.org/officeDocument/2006/relationships/image" Target="../media/image3.sv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6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7" imgW="532" imgH="530" progId="TCLayout.ActiveDocument.1">
                  <p:embed/>
                </p:oleObj>
              </mc:Choice>
              <mc:Fallback>
                <p:oleObj name="think-cell Slide" r:id="rId67"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6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9">
            <a:extLst>
              <a:ext uri="{96DAC541-7B7A-43D3-8B79-37D633B846F1}">
                <asvg:svgBlip xmlns:asvg="http://schemas.microsoft.com/office/drawing/2016/SVG/main" r:embed="rId7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50505661"/>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24" r:id="rId33"/>
    <p:sldLayoutId id="2147484025" r:id="rId34"/>
    <p:sldLayoutId id="2147484026" r:id="rId35"/>
    <p:sldLayoutId id="2147484027" r:id="rId36"/>
    <p:sldLayoutId id="2147484028" r:id="rId37"/>
    <p:sldLayoutId id="2147484029" r:id="rId38"/>
    <p:sldLayoutId id="2147484030" r:id="rId39"/>
    <p:sldLayoutId id="2147484031" r:id="rId40"/>
    <p:sldLayoutId id="2147484032" r:id="rId41"/>
    <p:sldLayoutId id="2147484033" r:id="rId42"/>
    <p:sldLayoutId id="2147484034" r:id="rId43"/>
    <p:sldLayoutId id="2147484035" r:id="rId44"/>
    <p:sldLayoutId id="2147484036" r:id="rId45"/>
    <p:sldLayoutId id="2147484037" r:id="rId46"/>
    <p:sldLayoutId id="2147484038" r:id="rId47"/>
    <p:sldLayoutId id="2147484039" r:id="rId48"/>
    <p:sldLayoutId id="2147484040" r:id="rId49"/>
    <p:sldLayoutId id="2147484041" r:id="rId50"/>
    <p:sldLayoutId id="2147484042" r:id="rId51"/>
    <p:sldLayoutId id="2147484043" r:id="rId52"/>
    <p:sldLayoutId id="2147484044" r:id="rId53"/>
    <p:sldLayoutId id="2147484045" r:id="rId54"/>
    <p:sldLayoutId id="2147484046" r:id="rId55"/>
    <p:sldLayoutId id="2147484047" r:id="rId56"/>
    <p:sldLayoutId id="2147484048" r:id="rId57"/>
    <p:sldLayoutId id="2147484049" r:id="rId58"/>
    <p:sldLayoutId id="2147484050" r:id="rId59"/>
    <p:sldLayoutId id="2147484051" r:id="rId60"/>
    <p:sldLayoutId id="2147484052" r:id="rId61"/>
    <p:sldLayoutId id="2147484053" r:id="rId62"/>
    <p:sldLayoutId id="2147484054" r:id="rId63"/>
    <p:sldLayoutId id="2147484055"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70319920"/>
      </p:ext>
    </p:extLst>
  </p:cSld>
  <p:clrMap bg1="dk1" tx1="lt1" bg2="dk2" tx2="lt2" accent1="accent1" accent2="accent2" accent3="accent3" accent4="accent4" accent5="accent5" accent6="accent6" hlink="hlink" folHlink="folHlink"/>
  <p:sldLayoutIdLst>
    <p:sldLayoutId id="2147484063" r:id="rId1"/>
    <p:sldLayoutId id="214748410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purview/ai-microsoft-purview" TargetMode="External"/><Relationship Id="rId7" Type="http://schemas.openxmlformats.org/officeDocument/2006/relationships/hyperlink" Target="https://aka.ms/PurviewDeploymentModels/SecureByDefault"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DSPMforAI/Oversharing" TargetMode="External"/><Relationship Id="rId5" Type="http://schemas.openxmlformats.org/officeDocument/2006/relationships/hyperlink" Target="https://aka.ms/DSPMforAI/Deploy" TargetMode="External"/><Relationship Id="rId4" Type="http://schemas.openxmlformats.org/officeDocument/2006/relationships/hyperlink" Target="https://aka.ms/JoinCommunit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purview/register-scan-dataverse?tabs=MI"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learn.microsoft.com/en-us/power-platform/admin/wp-security" TargetMode="External"/><Relationship Id="rId5" Type="http://schemas.openxmlformats.org/officeDocument/2006/relationships/hyperlink" Target="https://learn.microsoft.com/en-us/purview/data-map-sensitivity-labels-apply" TargetMode="External"/><Relationship Id="rId4" Type="http://schemas.openxmlformats.org/officeDocument/2006/relationships/hyperlink" Target="https://learn.microsoft.com/en-us/microsoft-copilot-studio/sensitivity-label-copilot-studio"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aka.ms/PurviewDeploymentModels/SecureM365Agents" TargetMode="Externa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65.gif"/></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a:xfrm>
            <a:off x="584199" y="2202020"/>
            <a:ext cx="9657081" cy="2031325"/>
          </a:xfrm>
        </p:spPr>
        <p:txBody>
          <a:bodyPr wrap="square">
            <a:spAutoFit/>
          </a:bodyPr>
          <a:lstStyle/>
          <a:p>
            <a:r>
              <a:rPr lang="en-US">
                <a:cs typeface="Segoe UI"/>
              </a:rPr>
              <a:t>Secure Agents in Microsoft 365</a:t>
            </a:r>
            <a:br>
              <a:rPr lang="en-US">
                <a:cs typeface="Segoe UI"/>
              </a:rPr>
            </a:br>
            <a:r>
              <a:rPr lang="en-US" sz="2000">
                <a:cs typeface="Segoe UI"/>
              </a:rPr>
              <a:t>from grounding data to interactions </a:t>
            </a:r>
            <a:br>
              <a:rPr lang="en-US"/>
            </a:br>
            <a:br>
              <a:rPr lang="en-US"/>
            </a:br>
            <a:r>
              <a:rPr lang="en-US" sz="3200">
                <a:cs typeface="Segoe UI"/>
              </a:rPr>
              <a:t>A Microsoft Purview deployment blueprint </a:t>
            </a:r>
            <a:endParaRPr lang="en-US">
              <a:cs typeface="Segoe UI"/>
            </a:endParaRPr>
          </a:p>
        </p:txBody>
      </p:sp>
    </p:spTree>
    <p:extLst>
      <p:ext uri="{BB962C8B-B14F-4D97-AF65-F5344CB8AC3E}">
        <p14:creationId xmlns:p14="http://schemas.microsoft.com/office/powerpoint/2010/main" val="30695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B4C3B-8F7F-E2B2-1706-0F708B06F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F5EDC-3EAC-FAD8-08EA-08D3BAD40086}"/>
              </a:ext>
            </a:extLst>
          </p:cNvPr>
          <p:cNvSpPr>
            <a:spLocks noGrp="1"/>
          </p:cNvSpPr>
          <p:nvPr>
            <p:ph type="title"/>
          </p:nvPr>
        </p:nvSpPr>
        <p:spPr/>
        <p:txBody>
          <a:bodyPr/>
          <a:lstStyle/>
          <a:p>
            <a:r>
              <a:rPr lang="en-US"/>
              <a:t>Protect grounding data</a:t>
            </a:r>
          </a:p>
        </p:txBody>
      </p:sp>
      <p:sp>
        <p:nvSpPr>
          <p:cNvPr id="3" name="Text Placeholder 2">
            <a:extLst>
              <a:ext uri="{FF2B5EF4-FFF2-40B4-BE49-F238E27FC236}">
                <a16:creationId xmlns:a16="http://schemas.microsoft.com/office/drawing/2014/main" id="{A538E061-4FE2-BFA3-2DE4-EC2791A07555}"/>
              </a:ext>
            </a:extLst>
          </p:cNvPr>
          <p:cNvSpPr>
            <a:spLocks noGrp="1"/>
          </p:cNvSpPr>
          <p:nvPr>
            <p:ph type="body" sz="quarter" idx="10"/>
          </p:nvPr>
        </p:nvSpPr>
        <p:spPr>
          <a:xfrm>
            <a:off x="586390" y="1434370"/>
            <a:ext cx="11018520" cy="5037982"/>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ea typeface="Calibri"/>
                <a:cs typeface="Times New Roman"/>
              </a:rPr>
              <a:t>Apply sensitivity label to SharePoint and Dataverse</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Reduce stale data to improve agent response accuracy with Purview Data Lifecycle Management (DLM)</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Restrict sensitive files labeled with specific sensitivity labels from Copilot processing and acting as knowledge source with </a:t>
            </a:r>
            <a:r>
              <a:rPr lang="en-US">
                <a:cs typeface="Segoe UI"/>
              </a:rPr>
              <a:t>Purview Data loss prevention (DLP) </a:t>
            </a:r>
            <a:r>
              <a:rPr lang="en-US">
                <a:solidFill>
                  <a:srgbClr val="000000"/>
                </a:solidFill>
              </a:rPr>
              <a:t>for Copilot</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Implement Data policies for Dataverse to restrict sensitive data from being used as knowledge source for agents</a:t>
            </a:r>
            <a:endParaRPr lang="en-US">
              <a:solidFill>
                <a:srgbClr val="000000"/>
              </a:solidFill>
              <a:cs typeface="Segoe UI"/>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cs typeface="Segoe UI"/>
              </a:rPr>
              <a:t>Implement </a:t>
            </a:r>
            <a:r>
              <a:rPr lang="en-US">
                <a:cs typeface="Segoe UI"/>
              </a:rPr>
              <a:t>oversharing DLP policy for SharePoint/OneDrive to detect anyone sharing links for labeled and unlabeled data</a:t>
            </a:r>
            <a:endParaRPr lang="en-US">
              <a:solidFill>
                <a:srgbClr val="000000"/>
              </a:solidFill>
            </a:endParaRPr>
          </a:p>
        </p:txBody>
      </p:sp>
    </p:spTree>
    <p:extLst>
      <p:ext uri="{BB962C8B-B14F-4D97-AF65-F5344CB8AC3E}">
        <p14:creationId xmlns:p14="http://schemas.microsoft.com/office/powerpoint/2010/main" val="31415732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213F-D0C6-6051-691F-BD643F030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65A23-2C03-B20E-F6B0-30F1320F081F}"/>
              </a:ext>
            </a:extLst>
          </p:cNvPr>
          <p:cNvSpPr>
            <a:spLocks noGrp="1"/>
          </p:cNvSpPr>
          <p:nvPr>
            <p:ph type="title"/>
          </p:nvPr>
        </p:nvSpPr>
        <p:spPr/>
        <p:txBody>
          <a:bodyPr/>
          <a:lstStyle/>
          <a:p>
            <a:r>
              <a:rPr lang="en-US"/>
              <a:t>Protect interactions</a:t>
            </a:r>
          </a:p>
        </p:txBody>
      </p:sp>
      <p:sp>
        <p:nvSpPr>
          <p:cNvPr id="3" name="Text Placeholder 2">
            <a:extLst>
              <a:ext uri="{FF2B5EF4-FFF2-40B4-BE49-F238E27FC236}">
                <a16:creationId xmlns:a16="http://schemas.microsoft.com/office/drawing/2014/main" id="{F259AB08-3C93-E58A-81A9-D31FC02425C8}"/>
              </a:ext>
            </a:extLst>
          </p:cNvPr>
          <p:cNvSpPr>
            <a:spLocks noGrp="1"/>
          </p:cNvSpPr>
          <p:nvPr>
            <p:ph type="body" sz="quarter" idx="10"/>
          </p:nvPr>
        </p:nvSpPr>
        <p:spPr>
          <a:xfrm>
            <a:off x="586390" y="1434370"/>
            <a:ext cx="11018520" cy="3424079"/>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ea typeface="Calibri"/>
                <a:cs typeface="Times New Roman"/>
              </a:rPr>
              <a:t>Sensitivity labels applied to data in SharePoint and Dataverse is automatically inherited and respected by the conversation</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Restrict Copilot from processing sensitive files referenced in interactions with DLP for Copilot, which also </a:t>
            </a:r>
            <a:r>
              <a:rPr lang="en-US"/>
              <a:t>ensures the sensitive prompts are not used for web query</a:t>
            </a:r>
            <a:endParaRPr lang="en-US">
              <a:solidFill>
                <a:srgbClr val="000000"/>
              </a:solidFill>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Detect Risky AI interactions with Purview Insider risk management (IRM)’s Risky AI policy</a:t>
            </a:r>
            <a:endParaRPr lang="en-US" baseline="3000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2073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2D34-4E87-7C45-FA2A-07533DB10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963B0-97FD-6D85-D192-FBFFCC6081BC}"/>
              </a:ext>
            </a:extLst>
          </p:cNvPr>
          <p:cNvSpPr>
            <a:spLocks noGrp="1"/>
          </p:cNvSpPr>
          <p:nvPr>
            <p:ph type="title"/>
          </p:nvPr>
        </p:nvSpPr>
        <p:spPr/>
        <p:txBody>
          <a:bodyPr/>
          <a:lstStyle/>
          <a:p>
            <a:r>
              <a:rPr lang="en-US"/>
              <a:t>Govern interaction data</a:t>
            </a:r>
          </a:p>
        </p:txBody>
      </p:sp>
      <p:sp>
        <p:nvSpPr>
          <p:cNvPr id="3" name="Text Placeholder 2">
            <a:extLst>
              <a:ext uri="{FF2B5EF4-FFF2-40B4-BE49-F238E27FC236}">
                <a16:creationId xmlns:a16="http://schemas.microsoft.com/office/drawing/2014/main" id="{CD941826-05E4-CFCF-962B-C8F1E033788F}"/>
              </a:ext>
            </a:extLst>
          </p:cNvPr>
          <p:cNvSpPr>
            <a:spLocks noGrp="1"/>
          </p:cNvSpPr>
          <p:nvPr>
            <p:ph type="body" sz="quarter" idx="10"/>
          </p:nvPr>
        </p:nvSpPr>
        <p:spPr>
          <a:xfrm>
            <a:off x="586390" y="1434370"/>
            <a:ext cx="11018520" cy="5084469"/>
          </a:xfrm>
        </p:spPr>
        <p:txBody>
          <a:bodyPr/>
          <a:lstStyle/>
          <a:p>
            <a:pPr marL="457200" indent="-457200">
              <a:buFont typeface="Arial" panose="020B0604020202020204" pitchFamily="34" charset="0"/>
              <a:buChar char="•"/>
              <a:defRPr/>
            </a:pPr>
            <a:r>
              <a:rPr lang="en-US"/>
              <a:t>Retain interactions for future investigations, and delete interactions based on retention requirements to reduce risk and liability with Purview DLM policies</a:t>
            </a:r>
          </a:p>
          <a:p>
            <a:pPr marL="457200" lvl="0" indent="-457200">
              <a:buFont typeface="Arial" panose="020B0604020202020204" pitchFamily="34" charset="0"/>
              <a:buChar char="•"/>
              <a:defRPr/>
            </a:pPr>
            <a:r>
              <a:rPr lang="en-US"/>
              <a:t>Detect inappropriate behaviors with Purview Communication Compliance (CC) policies with built-in classifiers such as jailbreak, harassment, inappropriate images, etc.</a:t>
            </a:r>
          </a:p>
          <a:p>
            <a:pPr marL="457200" indent="-457200">
              <a:buFont typeface="Arial" panose="020B0604020202020204" pitchFamily="34" charset="0"/>
              <a:buChar char="•"/>
              <a:defRPr/>
            </a:pPr>
            <a:r>
              <a:rPr lang="en-US"/>
              <a:t>Investigate legal and internal cases with Purview eDiscovery</a:t>
            </a:r>
          </a:p>
          <a:p>
            <a:pPr marL="457200" indent="-457200">
              <a:buFont typeface="Arial" panose="020B0604020202020204" pitchFamily="34" charset="0"/>
              <a:buChar char="•"/>
              <a:defRPr/>
            </a:pPr>
            <a:r>
              <a:rPr lang="en-US"/>
              <a:t>Investigate interactions and grounding data leveraging the power of AI with Purview Data security investigations (DSI)</a:t>
            </a:r>
          </a:p>
          <a:p>
            <a:pPr marL="457200" indent="-457200">
              <a:buFont typeface="Arial" panose="020B0604020202020204" pitchFamily="34" charset="0"/>
              <a:buChar char="•"/>
              <a:defRPr/>
            </a:pPr>
            <a:r>
              <a:rPr lang="en-US">
                <a:solidFill>
                  <a:srgbClr val="000000"/>
                </a:solidFill>
              </a:rPr>
              <a:t>Identify &amp; address gaps in meeting AI regulations with Purview Compliance Manager (CM)</a:t>
            </a:r>
          </a:p>
        </p:txBody>
      </p:sp>
    </p:spTree>
    <p:extLst>
      <p:ext uri="{BB962C8B-B14F-4D97-AF65-F5344CB8AC3E}">
        <p14:creationId xmlns:p14="http://schemas.microsoft.com/office/powerpoint/2010/main" val="12534106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C1CF-52B4-0660-A1D9-A5B76E13D640}"/>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BAF49A1A-191F-5B90-2922-A2066F8C569F}"/>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4CDE3C68-7B6B-2798-7488-EB1EF99F9CAC}"/>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F36A7D48-CC6A-AA58-4D71-B86C22381792}"/>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3FBA3A3-C5CD-E0BA-A5E3-2C5429D76F11}"/>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B176D6A0-0D80-90DA-CAE4-4648241539C1}"/>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Additional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3E42A58A-2CED-61F7-B028-584EB4AACF18}"/>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F329E5D7-3FAA-887F-D0AC-DF5A8E7186F4}"/>
              </a:ext>
            </a:extLst>
          </p:cNvPr>
          <p:cNvSpPr txBox="1">
            <a:spLocks/>
          </p:cNvSpPr>
          <p:nvPr/>
        </p:nvSpPr>
        <p:spPr>
          <a:xfrm>
            <a:off x="4483103" y="1136064"/>
            <a:ext cx="6680196" cy="4585871"/>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Data security and protections for AI with Microsoft Purview: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3">
                  <a:extLst>
                    <a:ext uri="{A12FA001-AC4F-418D-AE19-62706E023703}">
                      <ahyp:hlinkClr xmlns:ahyp="http://schemas.microsoft.com/office/drawing/2018/hyperlinkcolor" val="tx"/>
                    </a:ext>
                  </a:extLst>
                </a:hlinkClick>
              </a:rPr>
              <a:t>Microsoft Purview data security and compliance protections for Microsoft 365 Copilot and other generative AI apps | Microsoft Learn</a:t>
            </a:r>
            <a:r>
              <a:rPr kumimoji="0" lang="en-US" sz="1900" b="0" i="0" u="none" strike="noStrike" kern="1200" cap="none" spc="0" normalizeH="0" baseline="0" noProof="0">
                <a:ln>
                  <a:noFill/>
                </a:ln>
                <a:solidFill>
                  <a:srgbClr val="0078D4"/>
                </a:solidFill>
                <a:effectLst/>
                <a:uLnTx/>
                <a:uFillTx/>
                <a:latin typeface="Segoe UI"/>
                <a:ea typeface="+mn-ea"/>
                <a:cs typeface="Segoe UI"/>
              </a:rPr>
              <a:t> </a:t>
            </a:r>
            <a:br>
              <a:rPr lang="en-US" sz="1900">
                <a:solidFill>
                  <a:srgbClr val="0078D4"/>
                </a:solidFill>
                <a:latin typeface="Segoe UI"/>
                <a:cs typeface="Segoe UI"/>
              </a:rPr>
            </a:br>
            <a:endParaRPr lang="en-US" sz="1900" b="0" i="0" u="none" strike="noStrike" kern="1200" cap="none" spc="0" normalizeH="0" baseline="0" noProof="0">
              <a:ln>
                <a:noFill/>
              </a:ln>
              <a:solidFill>
                <a:srgbClr val="0078D4"/>
              </a:solidFill>
              <a:effectLst/>
              <a:uLnTx/>
              <a:uFillTx/>
              <a:latin typeface="Segoe UI"/>
              <a:cs typeface="Segoe UI" panose="020B0502040204020203" pitchFamily="34" charset="0"/>
            </a:endParaRPr>
          </a:p>
          <a:p>
            <a:pPr marL="0" marR="0" lvl="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Join the Microsoft customer connection program</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2000" b="0" i="0" u="none" strike="noStrike" kern="1200" cap="none" spc="0" normalizeH="0" baseline="0" noProof="0">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err="1">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JoinCommunity</a:t>
            </a:r>
            <a:endParaRPr kumimoji="0" lang="en-US" sz="20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Deployment guides: </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1900" b="0" i="0" u="none" strike="noStrike" kern="1200" cap="none" spc="0" normalizeH="0" baseline="0" noProof="0">
                <a:ln>
                  <a:noFill/>
                </a:ln>
                <a:solidFill>
                  <a:srgbClr val="000000"/>
                </a:solidFill>
                <a:effectLst/>
                <a:uLnTx/>
                <a:uFillTx/>
                <a:latin typeface="Segoe UI"/>
                <a:ea typeface="+mn-ea"/>
                <a:cs typeface="Segoe UI"/>
              </a:rPr>
              <a:t>DSPM for AI: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/Deploy</a:t>
            </a:r>
            <a:br>
              <a:rPr lang="en-US" sz="1900" b="0" i="0" u="none" strike="noStrike" kern="1200" cap="none" spc="0" normalizeH="0" baseline="0" noProof="0">
                <a:ln>
                  <a:noFill/>
                </a:ln>
                <a:effectLst/>
                <a:uLnTx/>
                <a:uFillTx/>
                <a:latin typeface="Segoe UI"/>
                <a:cs typeface="Segoe UI" panose="020B0502040204020203" pitchFamily="34" charset="0"/>
              </a:rPr>
            </a:br>
            <a:r>
              <a:rPr kumimoji="0" lang="en-US" sz="1900" b="0" i="0" u="none" strike="noStrike" kern="1200" cap="none" spc="0" normalizeH="0" baseline="0" noProof="0">
                <a:ln>
                  <a:noFill/>
                </a:ln>
                <a:solidFill>
                  <a:srgbClr val="091F2C"/>
                </a:solidFill>
                <a:effectLst/>
                <a:uLnTx/>
                <a:uFillTx/>
                <a:latin typeface="Segoe UI"/>
                <a:ea typeface="+mn-ea"/>
                <a:cs typeface="Segoe UI"/>
              </a:rPr>
              <a:t>Data Risk assessment: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/Oversharing</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Accelerate your Information Protection and Data Loss Prevention deployment: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https://aka.ms/PurviewDeploymentModels/SecureByDefault</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14023652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205AC-539A-13E3-915A-846661878F62}"/>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525F5003-352E-1B03-91EB-A2C441C9F9A7}"/>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78D44C60-29B7-E0FF-0ED9-F20D7CC582E7}"/>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8354650F-FCD2-1110-0E15-012F8B9C669B}"/>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BD7D5492-654C-2F50-7D07-63639D0459CA}"/>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0E77412D-C6F2-3466-466D-5D8977E51506}"/>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Purview for Dataverse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C55CB392-158A-BECA-A6E7-3CCBE600EDD6}"/>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33E28CE8-DC6C-8D01-4FA0-556B97C81061}"/>
              </a:ext>
            </a:extLst>
          </p:cNvPr>
          <p:cNvSpPr txBox="1">
            <a:spLocks/>
          </p:cNvSpPr>
          <p:nvPr/>
        </p:nvSpPr>
        <p:spPr>
          <a:xfrm>
            <a:off x="4483103" y="1797783"/>
            <a:ext cx="6680196" cy="3262432"/>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defRPr/>
            </a:pPr>
            <a:r>
              <a:rPr lang="en-US" sz="1900">
                <a:solidFill>
                  <a:schemeClr val="accent2"/>
                </a:solidFill>
                <a:hlinkClick r:id="rId3">
                  <a:extLst>
                    <a:ext uri="{A12FA001-AC4F-418D-AE19-62706E023703}">
                      <ahyp:hlinkClr xmlns:ahyp="http://schemas.microsoft.com/office/drawing/2018/hyperlinkcolor" val="tx"/>
                    </a:ext>
                  </a:extLst>
                </a:hlinkClick>
              </a:rPr>
              <a:t>Connect to and manage Microsoft Dataverse in Microsoft Purview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4">
                  <a:extLst>
                    <a:ext uri="{A12FA001-AC4F-418D-AE19-62706E023703}">
                      <ahyp:hlinkClr xmlns:ahyp="http://schemas.microsoft.com/office/drawing/2018/hyperlinkcolor" val="tx"/>
                    </a:ext>
                  </a:extLst>
                </a:hlinkClick>
              </a:rPr>
              <a:t>View sensitivity labels for SharePoint data sources - Microsoft Copilot Studio | Microsoft Learn</a:t>
            </a:r>
            <a:endParaRPr lang="en-US" sz="1900">
              <a:solidFill>
                <a:schemeClr val="accent2"/>
              </a:solidFill>
            </a:endParaRPr>
          </a:p>
          <a:p>
            <a:pPr>
              <a:spcBef>
                <a:spcPts val="1200"/>
              </a:spcBef>
              <a:spcAft>
                <a:spcPts val="1200"/>
              </a:spcAft>
              <a:defRPr/>
            </a:pPr>
            <a:r>
              <a:rPr lang="en-US" sz="1900">
                <a:solidFill>
                  <a:schemeClr val="accent2"/>
                </a:solidFill>
                <a:hlinkClick r:id="rId5">
                  <a:extLst>
                    <a:ext uri="{A12FA001-AC4F-418D-AE19-62706E023703}">
                      <ahyp:hlinkClr xmlns:ahyp="http://schemas.microsoft.com/office/drawing/2018/hyperlinkcolor" val="tx"/>
                    </a:ext>
                  </a:extLst>
                </a:hlinkClick>
              </a:rPr>
              <a:t>Apply sensitivity labels to your data in Microsoft Purview Data Map (preview)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6">
                  <a:extLst>
                    <a:ext uri="{A12FA001-AC4F-418D-AE19-62706E023703}">
                      <ahyp:hlinkClr xmlns:ahyp="http://schemas.microsoft.com/office/drawing/2018/hyperlinkcolor" val="tx"/>
                    </a:ext>
                  </a:extLst>
                </a:hlinkClick>
              </a:rPr>
              <a:t>Security in Microsoft Dataverse - Power Platform | Microsoft Learn</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7558780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825500" y="1935936"/>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8930330"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10228249" cy="276999"/>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Read the detailed guide for this model at </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aka.ms/</a:t>
            </a:r>
            <a:r>
              <a:rPr kumimoji="0" lang="en-CA" sz="1800" b="0" i="0" u="none" strike="noStrike" kern="1200" cap="none" spc="0" normalizeH="0" baseline="0" noProof="0" err="1">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PurviewDeploymentModels</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/SecureM365Agents</a:t>
            </a:r>
            <a:endParaRPr kumimoji="0" lang="en-CA" sz="1800" b="0" i="0" u="none" strike="noStrike" kern="1200" cap="none" spc="0" normalizeH="0" baseline="0" noProof="0">
              <a:ln>
                <a:noFill/>
              </a:ln>
              <a:solidFill>
                <a:srgbClr val="00B0F0"/>
              </a:solidFill>
              <a:effectLst/>
              <a:uLnTx/>
              <a:uFillTx/>
              <a:latin typeface="Segoe UI Semibold"/>
              <a:ea typeface="+mn-ea"/>
              <a:cs typeface="Segoe UI"/>
            </a:endParaRPr>
          </a:p>
        </p:txBody>
      </p:sp>
    </p:spTree>
    <p:extLst>
      <p:ext uri="{BB962C8B-B14F-4D97-AF65-F5344CB8AC3E}">
        <p14:creationId xmlns:p14="http://schemas.microsoft.com/office/powerpoint/2010/main" val="31319468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7A1B-37B6-A42C-6AC2-E73175D37D81}"/>
            </a:ext>
          </a:extLst>
        </p:cNvPr>
        <p:cNvGrpSpPr/>
        <p:nvPr/>
      </p:nvGrpSpPr>
      <p:grpSpPr>
        <a:xfrm>
          <a:off x="0" y="0"/>
          <a:ext cx="0" cy="0"/>
          <a:chOff x="0" y="0"/>
          <a:chExt cx="0" cy="0"/>
        </a:xfrm>
      </p:grpSpPr>
      <p:pic>
        <p:nvPicPr>
          <p:cNvPr id="27" name="!!Picture 3">
            <a:extLst>
              <a:ext uri="{FF2B5EF4-FFF2-40B4-BE49-F238E27FC236}">
                <a16:creationId xmlns:a16="http://schemas.microsoft.com/office/drawing/2014/main" id="{B07F56B5-A41E-63BA-6B67-B078BEEA7749}"/>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 y="1"/>
            <a:ext cx="12191999" cy="3501955"/>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6" name="Title 5">
            <a:extLst>
              <a:ext uri="{FF2B5EF4-FFF2-40B4-BE49-F238E27FC236}">
                <a16:creationId xmlns:a16="http://schemas.microsoft.com/office/drawing/2014/main" id="{DE233E92-E328-E7B3-53DE-20378EC03EE3}"/>
              </a:ext>
            </a:extLst>
          </p:cNvPr>
          <p:cNvSpPr txBox="1">
            <a:spLocks noGrp="1"/>
          </p:cNvSpPr>
          <p:nvPr>
            <p:ph type="title"/>
          </p:nvPr>
        </p:nvSpPr>
        <p:spPr>
          <a:xfrm>
            <a:off x="3181094" y="551772"/>
            <a:ext cx="6780824"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100000"/>
              </a:lnSpc>
              <a:spcBef>
                <a:spcPts val="0"/>
              </a:spcBef>
              <a:spcAft>
                <a:spcPts val="0"/>
              </a:spcAft>
              <a:buClr>
                <a:srgbClr val="C5B4E3"/>
              </a:buClr>
              <a:buSzPct val="90000"/>
              <a:buFontTx/>
              <a:buNone/>
              <a:tabLst/>
              <a:defRPr/>
            </a:pPr>
            <a:r>
              <a:rPr kumimoji="0" lang="en-US" sz="3600" b="0" i="0" u="none" strike="noStrike" kern="1200" cap="none" spc="0" normalizeH="0" baseline="0" noProof="0">
                <a:ln w="3175">
                  <a:noFill/>
                </a:ln>
                <a:solidFill>
                  <a:srgbClr val="004D86"/>
                </a:solidFill>
                <a:effectLst/>
                <a:uLnTx/>
                <a:uFillTx/>
                <a:latin typeface="+mj-lt"/>
                <a:ea typeface="+mn-ea"/>
                <a:cs typeface="Segoe UI" panose="020B0502040204020203" pitchFamily="34" charset="0"/>
              </a:rPr>
              <a:t>Microsoft Purview</a:t>
            </a:r>
          </a:p>
        </p:txBody>
      </p:sp>
      <p:sp>
        <p:nvSpPr>
          <p:cNvPr id="12" name="Oval 1091_1">
            <a:extLst>
              <a:ext uri="{FF2B5EF4-FFF2-40B4-BE49-F238E27FC236}">
                <a16:creationId xmlns:a16="http://schemas.microsoft.com/office/drawing/2014/main" id="{8C86FAA9-0264-FCB8-66F2-782326D848CD}"/>
              </a:ext>
              <a:ext uri="{C183D7F6-B498-43B3-948B-1728B52AA6E4}">
                <adec:decorative xmlns:adec="http://schemas.microsoft.com/office/drawing/2017/decorative" val="1"/>
              </a:ext>
            </a:extLst>
          </p:cNvPr>
          <p:cNvSpPr/>
          <p:nvPr/>
        </p:nvSpPr>
        <p:spPr bwMode="auto">
          <a:xfrm>
            <a:off x="3824049" y="476583"/>
            <a:ext cx="762538" cy="762534"/>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3" name="Picture 2">
            <a:extLst>
              <a:ext uri="{FF2B5EF4-FFF2-40B4-BE49-F238E27FC236}">
                <a16:creationId xmlns:a16="http://schemas.microsoft.com/office/drawing/2014/main" id="{BFC472A4-F44C-18FD-12E2-BA961F5E9F1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57398" y="579812"/>
            <a:ext cx="495840" cy="495840"/>
          </a:xfrm>
          <a:prstGeom prst="rect">
            <a:avLst/>
          </a:prstGeom>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C70307-1783-BD90-585B-707115E4FD38}"/>
              </a:ext>
            </a:extLst>
          </p:cNvPr>
          <p:cNvSpPr txBox="1"/>
          <p:nvPr/>
        </p:nvSpPr>
        <p:spPr>
          <a:xfrm>
            <a:off x="2330248" y="1288422"/>
            <a:ext cx="9441665" cy="369332"/>
          </a:xfrm>
          <a:prstGeom prst="rect">
            <a:avLst/>
          </a:prstGeom>
          <a:noFill/>
        </p:spPr>
        <p:txBody>
          <a:bodyPr wrap="square">
            <a:spAutoFit/>
          </a:bodyPr>
          <a:lstStyle/>
          <a:p>
            <a:pPr defTabSz="914367">
              <a:defRPr/>
            </a:pPr>
            <a:r>
              <a:rPr lang="en-US">
                <a:ln w="3175">
                  <a:noFill/>
                </a:ln>
                <a:solidFill>
                  <a:srgbClr val="005A9F"/>
                </a:solidFill>
                <a:latin typeface="Segoe Sans Display Semibold"/>
                <a:cs typeface="Segoe UI"/>
              </a:rPr>
              <a:t>A unified approach to secure and govern your data in the era of AI</a:t>
            </a:r>
            <a:endParaRPr kumimoji="0" lang="en-US" sz="1800" b="0" i="0" u="none" strike="noStrike" kern="1200" cap="none" spc="0" normalizeH="0" baseline="0" noProof="0">
              <a:ln>
                <a:noFill/>
              </a:ln>
              <a:solidFill>
                <a:srgbClr val="005A9F"/>
              </a:solidFill>
              <a:effectLst/>
              <a:uLnTx/>
              <a:uFillTx/>
              <a:latin typeface="Segoe Sans Display Semibold"/>
              <a:ea typeface="+mn-ea"/>
              <a:cs typeface="Segoe UI"/>
            </a:endParaRPr>
          </a:p>
        </p:txBody>
      </p:sp>
      <p:cxnSp>
        <p:nvCxnSpPr>
          <p:cNvPr id="74" name="Straight Connector 73">
            <a:extLst>
              <a:ext uri="{FF2B5EF4-FFF2-40B4-BE49-F238E27FC236}">
                <a16:creationId xmlns:a16="http://schemas.microsoft.com/office/drawing/2014/main" id="{469D6353-ABCF-79A8-A1E8-B9783B28D164}"/>
              </a:ext>
              <a:ext uri="{C183D7F6-B498-43B3-948B-1728B52AA6E4}">
                <adec:decorative xmlns:adec="http://schemas.microsoft.com/office/drawing/2017/decorative" val="1"/>
              </a:ext>
            </a:extLst>
          </p:cNvPr>
          <p:cNvCxnSpPr>
            <a:cxnSpLocks/>
          </p:cNvCxnSpPr>
          <p:nvPr/>
        </p:nvCxnSpPr>
        <p:spPr>
          <a:xfrm>
            <a:off x="1363979" y="5029260"/>
            <a:ext cx="1920240" cy="0"/>
          </a:xfrm>
          <a:prstGeom prst="line">
            <a:avLst/>
          </a:prstGeom>
          <a:noFill/>
          <a:ln w="57150" cap="rnd" cmpd="sng" algn="ctr">
            <a:solidFill>
              <a:srgbClr val="419DF0"/>
            </a:solidFill>
            <a:prstDash val="solid"/>
            <a:headEnd type="none" w="lg" len="med"/>
            <a:tailEnd type="none" w="lg" len="med"/>
          </a:ln>
          <a:effectLst/>
        </p:spPr>
      </p:cxnSp>
      <p:sp>
        <p:nvSpPr>
          <p:cNvPr id="75" name="Freeform: Shape 74">
            <a:extLst>
              <a:ext uri="{FF2B5EF4-FFF2-40B4-BE49-F238E27FC236}">
                <a16:creationId xmlns:a16="http://schemas.microsoft.com/office/drawing/2014/main" id="{2E15F0CA-7586-7941-AC28-6EAB6A75B1C9}"/>
              </a:ext>
              <a:ext uri="{C183D7F6-B498-43B3-948B-1728B52AA6E4}">
                <adec:decorative xmlns:adec="http://schemas.microsoft.com/office/drawing/2017/decorative" val="1"/>
              </a:ext>
            </a:extLst>
          </p:cNvPr>
          <p:cNvSpPr>
            <a:spLocks noChangeAspect="1"/>
          </p:cNvSpPr>
          <p:nvPr/>
        </p:nvSpPr>
        <p:spPr bwMode="auto">
          <a:xfrm>
            <a:off x="585437" y="2380294"/>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6" name="Straight Connector 75">
            <a:extLst>
              <a:ext uri="{FF2B5EF4-FFF2-40B4-BE49-F238E27FC236}">
                <a16:creationId xmlns:a16="http://schemas.microsoft.com/office/drawing/2014/main" id="{9D7A0C2A-8D19-8BF1-9711-C1AA33A309EC}"/>
              </a:ext>
              <a:ext uri="{C183D7F6-B498-43B3-948B-1728B52AA6E4}">
                <adec:decorative xmlns:adec="http://schemas.microsoft.com/office/drawing/2017/decorative" val="1"/>
              </a:ext>
            </a:extLst>
          </p:cNvPr>
          <p:cNvCxnSpPr>
            <a:cxnSpLocks/>
          </p:cNvCxnSpPr>
          <p:nvPr/>
        </p:nvCxnSpPr>
        <p:spPr>
          <a:xfrm>
            <a:off x="8905174" y="5029260"/>
            <a:ext cx="1920240" cy="0"/>
          </a:xfrm>
          <a:prstGeom prst="line">
            <a:avLst/>
          </a:prstGeom>
          <a:noFill/>
          <a:ln w="57150" cap="rnd" cmpd="sng" algn="ctr">
            <a:solidFill>
              <a:srgbClr val="EDCCFA"/>
            </a:solidFill>
            <a:prstDash val="solid"/>
            <a:headEnd type="none" w="lg" len="med"/>
            <a:tailEnd type="none" w="lg" len="med"/>
          </a:ln>
          <a:effectLst/>
        </p:spPr>
      </p:cxnSp>
      <p:sp>
        <p:nvSpPr>
          <p:cNvPr id="77" name="Freeform: Shape 76">
            <a:extLst>
              <a:ext uri="{FF2B5EF4-FFF2-40B4-BE49-F238E27FC236}">
                <a16:creationId xmlns:a16="http://schemas.microsoft.com/office/drawing/2014/main" id="{9A7704B6-AD8D-2387-487F-3719CE2495AD}"/>
              </a:ext>
              <a:ext uri="{C183D7F6-B498-43B3-948B-1728B52AA6E4}">
                <adec:decorative xmlns:adec="http://schemas.microsoft.com/office/drawing/2017/decorative" val="1"/>
              </a:ext>
            </a:extLst>
          </p:cNvPr>
          <p:cNvSpPr>
            <a:spLocks noChangeAspect="1"/>
          </p:cNvSpPr>
          <p:nvPr/>
        </p:nvSpPr>
        <p:spPr bwMode="auto">
          <a:xfrm>
            <a:off x="8126632" y="2380295"/>
            <a:ext cx="3477325" cy="2714625"/>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8" name="Straight Connector 77">
            <a:extLst>
              <a:ext uri="{FF2B5EF4-FFF2-40B4-BE49-F238E27FC236}">
                <a16:creationId xmlns:a16="http://schemas.microsoft.com/office/drawing/2014/main" id="{7A443677-FD60-D8BE-CD45-FAAB93821E5D}"/>
              </a:ext>
              <a:ext uri="{C183D7F6-B498-43B3-948B-1728B52AA6E4}">
                <adec:decorative xmlns:adec="http://schemas.microsoft.com/office/drawing/2017/decorative" val="1"/>
              </a:ext>
            </a:extLst>
          </p:cNvPr>
          <p:cNvCxnSpPr>
            <a:cxnSpLocks/>
          </p:cNvCxnSpPr>
          <p:nvPr/>
        </p:nvCxnSpPr>
        <p:spPr>
          <a:xfrm>
            <a:off x="5134576" y="5029260"/>
            <a:ext cx="1920240" cy="0"/>
          </a:xfrm>
          <a:prstGeom prst="line">
            <a:avLst/>
          </a:prstGeom>
          <a:noFill/>
          <a:ln w="57150" cap="rnd" cmpd="sng" algn="ctr">
            <a:solidFill>
              <a:srgbClr val="9BA6FF"/>
            </a:solidFill>
            <a:prstDash val="solid"/>
            <a:headEnd type="none" w="lg" len="med"/>
            <a:tailEnd type="none" w="lg" len="med"/>
          </a:ln>
          <a:effectLst/>
        </p:spPr>
      </p:cxnSp>
      <p:sp>
        <p:nvSpPr>
          <p:cNvPr id="79" name="Freeform: Shape 78">
            <a:extLst>
              <a:ext uri="{FF2B5EF4-FFF2-40B4-BE49-F238E27FC236}">
                <a16:creationId xmlns:a16="http://schemas.microsoft.com/office/drawing/2014/main" id="{F6C51E81-F163-07CC-8009-0096F32EC577}"/>
              </a:ext>
              <a:ext uri="{C183D7F6-B498-43B3-948B-1728B52AA6E4}">
                <adec:decorative xmlns:adec="http://schemas.microsoft.com/office/drawing/2017/decorative" val="1"/>
              </a:ext>
            </a:extLst>
          </p:cNvPr>
          <p:cNvSpPr>
            <a:spLocks noChangeAspect="1"/>
          </p:cNvSpPr>
          <p:nvPr/>
        </p:nvSpPr>
        <p:spPr bwMode="auto">
          <a:xfrm>
            <a:off x="4356034" y="2401561"/>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80" name="Rectangle: Rounded Corners 79">
            <a:extLst>
              <a:ext uri="{FF2B5EF4-FFF2-40B4-BE49-F238E27FC236}">
                <a16:creationId xmlns:a16="http://schemas.microsoft.com/office/drawing/2014/main" id="{CFAA4A99-B7F1-030F-1C4D-5F013E9ED2B2}"/>
              </a:ext>
              <a:ext uri="{C183D7F6-B498-43B3-948B-1728B52AA6E4}">
                <adec:decorative xmlns:adec="http://schemas.microsoft.com/office/drawing/2017/decorative" val="1"/>
              </a:ext>
            </a:extLst>
          </p:cNvPr>
          <p:cNvSpPr>
            <a:spLocks/>
          </p:cNvSpPr>
          <p:nvPr/>
        </p:nvSpPr>
        <p:spPr bwMode="auto">
          <a:xfrm>
            <a:off x="585437" y="5347466"/>
            <a:ext cx="11021125" cy="635234"/>
          </a:xfrm>
          <a:prstGeom prst="roundRect">
            <a:avLst>
              <a:gd name="adj" fmla="val 50000"/>
            </a:avLst>
          </a:pr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1" name="Rectangle: Rounded Corners 80">
            <a:extLst>
              <a:ext uri="{FF2B5EF4-FFF2-40B4-BE49-F238E27FC236}">
                <a16:creationId xmlns:a16="http://schemas.microsoft.com/office/drawing/2014/main" id="{F91447E0-8CF3-5A39-713F-74821763868B}"/>
              </a:ext>
              <a:ext uri="{C183D7F6-B498-43B3-948B-1728B52AA6E4}">
                <adec:decorative xmlns:adec="http://schemas.microsoft.com/office/drawing/2017/decorative" val="1"/>
              </a:ext>
            </a:extLst>
          </p:cNvPr>
          <p:cNvSpPr>
            <a:spLocks/>
          </p:cNvSpPr>
          <p:nvPr/>
        </p:nvSpPr>
        <p:spPr bwMode="auto">
          <a:xfrm>
            <a:off x="663225" y="5427660"/>
            <a:ext cx="10854624" cy="474846"/>
          </a:xfrm>
          <a:prstGeom prst="roundRect">
            <a:avLst>
              <a:gd name="adj" fmla="val 50000"/>
            </a:avLst>
          </a:prstGeom>
          <a:solidFill>
            <a:srgbClr val="FFFFFF">
              <a:lumMod val="95000"/>
            </a:srgbClr>
          </a:solidFill>
          <a:ln w="12700" cap="flat" cmpd="sng" algn="ctr">
            <a:noFill/>
            <a:prstDash val="solid"/>
            <a:headEnd type="none" w="med" len="med"/>
            <a:tailEnd type="none" w="med" len="med"/>
          </a:ln>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2" name="Rectangle: Top Corners Rounded 81">
            <a:extLst>
              <a:ext uri="{FF2B5EF4-FFF2-40B4-BE49-F238E27FC236}">
                <a16:creationId xmlns:a16="http://schemas.microsoft.com/office/drawing/2014/main" id="{7BB8A6A4-8880-A38D-A27A-7EB9C4338065}"/>
              </a:ext>
              <a:ext uri="{C183D7F6-B498-43B3-948B-1728B52AA6E4}">
                <adec:decorative xmlns:adec="http://schemas.microsoft.com/office/drawing/2017/decorative" val="0"/>
              </a:ext>
            </a:extLst>
          </p:cNvPr>
          <p:cNvSpPr>
            <a:spLocks/>
          </p:cNvSpPr>
          <p:nvPr/>
        </p:nvSpPr>
        <p:spPr bwMode="auto">
          <a:xfrm>
            <a:off x="1020696" y="1893885"/>
            <a:ext cx="2606806" cy="486410"/>
          </a:xfrm>
          <a:prstGeom prst="round2SameRect">
            <a:avLst>
              <a:gd name="adj1" fmla="val 14764"/>
              <a:gd name="adj2" fmla="val 0"/>
            </a:avLst>
          </a:prstGeom>
          <a:solidFill>
            <a:srgbClr val="419DF0"/>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mn-cs"/>
              </a:rPr>
              <a:t>Data security</a:t>
            </a:r>
          </a:p>
        </p:txBody>
      </p:sp>
      <p:sp>
        <p:nvSpPr>
          <p:cNvPr id="83" name="Rectangle: Top Corners Rounded 82">
            <a:extLst>
              <a:ext uri="{FF2B5EF4-FFF2-40B4-BE49-F238E27FC236}">
                <a16:creationId xmlns:a16="http://schemas.microsoft.com/office/drawing/2014/main" id="{C4E8E426-10E6-5ACC-469D-51DEBF36F73D}"/>
              </a:ext>
            </a:extLst>
          </p:cNvPr>
          <p:cNvSpPr/>
          <p:nvPr/>
        </p:nvSpPr>
        <p:spPr bwMode="auto">
          <a:xfrm>
            <a:off x="662432"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Dynamically secure data throughout its lifecycle</a:t>
            </a:r>
          </a:p>
        </p:txBody>
      </p:sp>
      <p:sp>
        <p:nvSpPr>
          <p:cNvPr id="84" name="Rectangle 83">
            <a:extLst>
              <a:ext uri="{FF2B5EF4-FFF2-40B4-BE49-F238E27FC236}">
                <a16:creationId xmlns:a16="http://schemas.microsoft.com/office/drawing/2014/main" id="{BC2D47F3-96E4-E23F-7A20-1A19BF131B8E}"/>
              </a:ext>
            </a:extLst>
          </p:cNvPr>
          <p:cNvSpPr/>
          <p:nvPr/>
        </p:nvSpPr>
        <p:spPr bwMode="auto">
          <a:xfrm>
            <a:off x="662432"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Loss Prevention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Insider Risk Management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Information Protection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Posture Management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Investigations</a:t>
            </a:r>
          </a:p>
        </p:txBody>
      </p:sp>
      <p:sp>
        <p:nvSpPr>
          <p:cNvPr id="85" name="Rectangle 84">
            <a:extLst>
              <a:ext uri="{FF2B5EF4-FFF2-40B4-BE49-F238E27FC236}">
                <a16:creationId xmlns:a16="http://schemas.microsoft.com/office/drawing/2014/main" id="{7BFB8282-6744-149D-96B4-DF7AB1662203}"/>
              </a:ext>
              <a:ext uri="{C183D7F6-B498-43B3-948B-1728B52AA6E4}">
                <adec:decorative xmlns:adec="http://schemas.microsoft.com/office/drawing/2017/decorative" val="0"/>
              </a:ext>
            </a:extLst>
          </p:cNvPr>
          <p:cNvSpPr>
            <a:spLocks/>
          </p:cNvSpPr>
          <p:nvPr/>
        </p:nvSpPr>
        <p:spPr bwMode="auto">
          <a:xfrm>
            <a:off x="663225"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Unstructured &amp; Structured data</a:t>
            </a:r>
          </a:p>
        </p:txBody>
      </p:sp>
      <p:sp>
        <p:nvSpPr>
          <p:cNvPr id="86" name="Rectangle: Top Corners Rounded 85">
            <a:extLst>
              <a:ext uri="{FF2B5EF4-FFF2-40B4-BE49-F238E27FC236}">
                <a16:creationId xmlns:a16="http://schemas.microsoft.com/office/drawing/2014/main" id="{C4E8287F-D94D-C337-11E2-17012A54042B}"/>
              </a:ext>
              <a:ext uri="{C183D7F6-B498-43B3-948B-1728B52AA6E4}">
                <adec:decorative xmlns:adec="http://schemas.microsoft.com/office/drawing/2017/decorative" val="0"/>
              </a:ext>
            </a:extLst>
          </p:cNvPr>
          <p:cNvSpPr>
            <a:spLocks/>
          </p:cNvSpPr>
          <p:nvPr/>
        </p:nvSpPr>
        <p:spPr bwMode="auto">
          <a:xfrm>
            <a:off x="4791293" y="1893885"/>
            <a:ext cx="2606806" cy="486410"/>
          </a:xfrm>
          <a:prstGeom prst="round2SameRect">
            <a:avLst>
              <a:gd name="adj1" fmla="val 14764"/>
              <a:gd name="adj2" fmla="val 0"/>
            </a:avLst>
          </a:prstGeom>
          <a:solidFill>
            <a:srgbClr val="9BA6FF"/>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governance</a:t>
            </a:r>
          </a:p>
        </p:txBody>
      </p:sp>
      <p:sp>
        <p:nvSpPr>
          <p:cNvPr id="87" name="Rectangle: Top Corners Rounded 86">
            <a:extLst>
              <a:ext uri="{FF2B5EF4-FFF2-40B4-BE49-F238E27FC236}">
                <a16:creationId xmlns:a16="http://schemas.microsoft.com/office/drawing/2014/main" id="{84B19106-3CFD-67F6-B4FA-6EA176CF9DD0}"/>
              </a:ext>
            </a:extLst>
          </p:cNvPr>
          <p:cNvSpPr/>
          <p:nvPr/>
        </p:nvSpPr>
        <p:spPr bwMode="auto">
          <a:xfrm>
            <a:off x="4433028"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Responsibly unlock value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creation from data</a:t>
            </a:r>
          </a:p>
        </p:txBody>
      </p:sp>
      <p:sp>
        <p:nvSpPr>
          <p:cNvPr id="88" name="Rectangle 87">
            <a:extLst>
              <a:ext uri="{FF2B5EF4-FFF2-40B4-BE49-F238E27FC236}">
                <a16:creationId xmlns:a16="http://schemas.microsoft.com/office/drawing/2014/main" id="{39CA5A79-44FE-2918-8003-64F6FFBDEA90}"/>
              </a:ext>
            </a:extLst>
          </p:cNvPr>
          <p:cNvSpPr/>
          <p:nvPr/>
        </p:nvSpPr>
        <p:spPr bwMode="auto">
          <a:xfrm>
            <a:off x="4433028"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Discovery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Quality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Curation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Estate Health</a:t>
            </a:r>
          </a:p>
        </p:txBody>
      </p:sp>
      <p:sp>
        <p:nvSpPr>
          <p:cNvPr id="89" name="Rectangle 88">
            <a:extLst>
              <a:ext uri="{FF2B5EF4-FFF2-40B4-BE49-F238E27FC236}">
                <a16:creationId xmlns:a16="http://schemas.microsoft.com/office/drawing/2014/main" id="{FC867403-D7E8-A1B5-BB79-493B12921C26}"/>
              </a:ext>
              <a:ext uri="{C183D7F6-B498-43B3-948B-1728B52AA6E4}">
                <adec:decorative xmlns:adec="http://schemas.microsoft.com/office/drawing/2017/decorative" val="0"/>
              </a:ext>
            </a:extLst>
          </p:cNvPr>
          <p:cNvSpPr>
            <a:spLocks/>
          </p:cNvSpPr>
          <p:nvPr/>
        </p:nvSpPr>
        <p:spPr bwMode="auto">
          <a:xfrm>
            <a:off x="4281433" y="5427660"/>
            <a:ext cx="3618208" cy="474846"/>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Traditional and AI generated data</a:t>
            </a:r>
          </a:p>
        </p:txBody>
      </p:sp>
      <p:sp>
        <p:nvSpPr>
          <p:cNvPr id="90" name="Rectangle: Top Corners Rounded 89">
            <a:extLst>
              <a:ext uri="{FF2B5EF4-FFF2-40B4-BE49-F238E27FC236}">
                <a16:creationId xmlns:a16="http://schemas.microsoft.com/office/drawing/2014/main" id="{39E8179C-6597-A952-FE78-394382A1CFAD}"/>
              </a:ext>
              <a:ext uri="{C183D7F6-B498-43B3-948B-1728B52AA6E4}">
                <adec:decorative xmlns:adec="http://schemas.microsoft.com/office/drawing/2017/decorative" val="0"/>
              </a:ext>
            </a:extLst>
          </p:cNvPr>
          <p:cNvSpPr>
            <a:spLocks/>
          </p:cNvSpPr>
          <p:nvPr/>
        </p:nvSpPr>
        <p:spPr bwMode="auto">
          <a:xfrm>
            <a:off x="8561891" y="1893885"/>
            <a:ext cx="2606806" cy="486410"/>
          </a:xfrm>
          <a:prstGeom prst="round2SameRect">
            <a:avLst>
              <a:gd name="adj1" fmla="val 14764"/>
              <a:gd name="adj2" fmla="val 0"/>
            </a:avLst>
          </a:prstGeom>
          <a:solidFill>
            <a:srgbClr val="EDCCFA"/>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compliance</a:t>
            </a:r>
          </a:p>
        </p:txBody>
      </p:sp>
      <p:sp>
        <p:nvSpPr>
          <p:cNvPr id="91" name="Rectangle: Top Corners Rounded 90">
            <a:extLst>
              <a:ext uri="{FF2B5EF4-FFF2-40B4-BE49-F238E27FC236}">
                <a16:creationId xmlns:a16="http://schemas.microsoft.com/office/drawing/2014/main" id="{570169C4-DDFE-9873-7DC5-416A38C13C1C}"/>
              </a:ext>
            </a:extLst>
          </p:cNvPr>
          <p:cNvSpPr/>
          <p:nvPr/>
        </p:nvSpPr>
        <p:spPr bwMode="auto">
          <a:xfrm>
            <a:off x="8203626"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Manage critical risks and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regulatory requirements</a:t>
            </a:r>
          </a:p>
        </p:txBody>
      </p:sp>
      <p:sp>
        <p:nvSpPr>
          <p:cNvPr id="92" name="Rectangle 91">
            <a:extLst>
              <a:ext uri="{FF2B5EF4-FFF2-40B4-BE49-F238E27FC236}">
                <a16:creationId xmlns:a16="http://schemas.microsoft.com/office/drawing/2014/main" id="{8D55C83E-4B45-DCE9-6166-0A4F6DF62C15}"/>
              </a:ext>
            </a:extLst>
          </p:cNvPr>
          <p:cNvSpPr/>
          <p:nvPr/>
        </p:nvSpPr>
        <p:spPr bwMode="auto">
          <a:xfrm>
            <a:off x="8203626"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Compliance Manager</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eDiscovery and Audit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Communication Compliance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Lifecycle &amp; Records Management </a:t>
            </a:r>
          </a:p>
        </p:txBody>
      </p:sp>
      <p:sp>
        <p:nvSpPr>
          <p:cNvPr id="93" name="Rectangle 92">
            <a:extLst>
              <a:ext uri="{FF2B5EF4-FFF2-40B4-BE49-F238E27FC236}">
                <a16:creationId xmlns:a16="http://schemas.microsoft.com/office/drawing/2014/main" id="{803AC1BA-0175-1716-9130-2AFD2D4271ED}"/>
              </a:ext>
              <a:ext uri="{C183D7F6-B498-43B3-948B-1728B52AA6E4}">
                <adec:decorative xmlns:adec="http://schemas.microsoft.com/office/drawing/2017/decorative" val="0"/>
              </a:ext>
            </a:extLst>
          </p:cNvPr>
          <p:cNvSpPr>
            <a:spLocks/>
          </p:cNvSpPr>
          <p:nvPr/>
        </p:nvSpPr>
        <p:spPr bwMode="auto">
          <a:xfrm>
            <a:off x="7899641"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Microsoft 365 and Multi-cloud</a:t>
            </a:r>
          </a:p>
        </p:txBody>
      </p:sp>
      <p:sp>
        <p:nvSpPr>
          <p:cNvPr id="94" name="Right Bracket 93" descr="A bracket enclosing Data Security, Data governance and Data compliance labelled">
            <a:extLst>
              <a:ext uri="{FF2B5EF4-FFF2-40B4-BE49-F238E27FC236}">
                <a16:creationId xmlns:a16="http://schemas.microsoft.com/office/drawing/2014/main" id="{C5630D9B-480E-D999-8CBB-26AD39A03BFF}"/>
              </a:ext>
              <a:ext uri="{C183D7F6-B498-43B3-948B-1728B52AA6E4}">
                <adec:decorative xmlns:adec="http://schemas.microsoft.com/office/drawing/2017/decorative" val="0"/>
              </a:ext>
            </a:extLst>
          </p:cNvPr>
          <p:cNvSpPr>
            <a:spLocks/>
          </p:cNvSpPr>
          <p:nvPr/>
        </p:nvSpPr>
        <p:spPr>
          <a:xfrm rot="5400000">
            <a:off x="6019142" y="945163"/>
            <a:ext cx="153715" cy="11021125"/>
          </a:xfrm>
          <a:prstGeom prst="rightBracket">
            <a:avLst>
              <a:gd name="adj" fmla="val 102864"/>
            </a:avLst>
          </a:prstGeom>
          <a:noFill/>
          <a:ln w="6350" cap="flat" cmpd="sng" algn="ctr">
            <a:solidFill>
              <a:srgbClr val="243A5E"/>
            </a:solidFill>
            <a:prstDash val="solid"/>
            <a:headEnd type="oval" w="sm" len="sm"/>
            <a:tailEnd type="oval"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96" name="Rectangle: Rounded Corners 95">
            <a:extLst>
              <a:ext uri="{FF2B5EF4-FFF2-40B4-BE49-F238E27FC236}">
                <a16:creationId xmlns:a16="http://schemas.microsoft.com/office/drawing/2014/main" id="{DCA8C58B-8107-04B9-FA7A-7A3601865EE3}"/>
              </a:ext>
              <a:ext uri="{C183D7F6-B498-43B3-948B-1728B52AA6E4}">
                <adec:decorative xmlns:adec="http://schemas.microsoft.com/office/drawing/2017/decorative" val="1"/>
              </a:ext>
            </a:extLst>
          </p:cNvPr>
          <p:cNvSpPr>
            <a:spLocks/>
          </p:cNvSpPr>
          <p:nvPr/>
        </p:nvSpPr>
        <p:spPr bwMode="auto">
          <a:xfrm>
            <a:off x="2781215" y="6285150"/>
            <a:ext cx="6629570" cy="402879"/>
          </a:xfrm>
          <a:prstGeom prst="roundRect">
            <a:avLst>
              <a:gd name="adj" fmla="val 24096"/>
            </a:avLst>
          </a:prstGeom>
          <a:solidFill>
            <a:schemeClr val="bg1">
              <a:lumMod val="9500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97" name="Rectangle 96">
            <a:extLst>
              <a:ext uri="{FF2B5EF4-FFF2-40B4-BE49-F238E27FC236}">
                <a16:creationId xmlns:a16="http://schemas.microsoft.com/office/drawing/2014/main" id="{11AD462B-4741-8045-7DAB-F4662A83F430}"/>
              </a:ext>
            </a:extLst>
          </p:cNvPr>
          <p:cNvSpPr>
            <a:spLocks/>
          </p:cNvSpPr>
          <p:nvPr/>
        </p:nvSpPr>
        <p:spPr bwMode="auto">
          <a:xfrm>
            <a:off x="4888326" y="6097684"/>
            <a:ext cx="240442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90000"/>
              </a:lnSpc>
              <a:spcBef>
                <a:spcPts val="0"/>
              </a:spcBef>
              <a:spcAft>
                <a:spcPts val="0"/>
              </a:spcAft>
              <a:buClr>
                <a:srgbClr val="C5B4E3"/>
              </a:buClr>
              <a:buSzPct val="90000"/>
              <a:buFontTx/>
              <a:buNone/>
              <a:tabLst/>
              <a:defRPr/>
            </a:pPr>
            <a:r>
              <a:rPr kumimoji="0" lang="en-US" sz="1200" b="0" i="0" u="none" strike="noStrike" kern="1200" cap="none" spc="0" normalizeH="0" baseline="0" noProof="0">
                <a:ln w="3175">
                  <a:noFill/>
                </a:ln>
                <a:solidFill>
                  <a:srgbClr val="005A9F"/>
                </a:solidFill>
                <a:effectLst/>
                <a:uLnTx/>
                <a:uFillTx/>
                <a:latin typeface="Segoe Sans Display Semibold"/>
                <a:ea typeface="+mn-ea"/>
                <a:cs typeface="Segoe UI"/>
              </a:rPr>
              <a:t>Shared Capabilities Value</a:t>
            </a:r>
          </a:p>
        </p:txBody>
      </p:sp>
      <p:sp>
        <p:nvSpPr>
          <p:cNvPr id="98" name="Rectangle 97">
            <a:extLst>
              <a:ext uri="{FF2B5EF4-FFF2-40B4-BE49-F238E27FC236}">
                <a16:creationId xmlns:a16="http://schemas.microsoft.com/office/drawing/2014/main" id="{129D1832-27F3-04E9-D600-D8EE7DD93BE2}"/>
              </a:ext>
              <a:ext uri="{C183D7F6-B498-43B3-948B-1728B52AA6E4}">
                <adec:decorative xmlns:adec="http://schemas.microsoft.com/office/drawing/2017/decorative" val="0"/>
              </a:ext>
            </a:extLst>
          </p:cNvPr>
          <p:cNvSpPr/>
          <p:nvPr/>
        </p:nvSpPr>
        <p:spPr bwMode="auto">
          <a:xfrm>
            <a:off x="3052761" y="6378868"/>
            <a:ext cx="6086478"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Data Map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Connectors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Classification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Labels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Audit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Visibility</a:t>
            </a:r>
          </a:p>
        </p:txBody>
      </p:sp>
    </p:spTree>
    <p:extLst>
      <p:ext uri="{BB962C8B-B14F-4D97-AF65-F5344CB8AC3E}">
        <p14:creationId xmlns:p14="http://schemas.microsoft.com/office/powerpoint/2010/main" val="24442285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587C-F4D9-BD6A-E9EB-EFD1FB559B72}"/>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FC5FD886-33A8-1179-E6DB-E229497568C3}"/>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 y="-4598"/>
            <a:ext cx="12199956" cy="2283091"/>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11" name="Rounded Rectangle 2">
            <a:extLst>
              <a:ext uri="{FF2B5EF4-FFF2-40B4-BE49-F238E27FC236}">
                <a16:creationId xmlns:a16="http://schemas.microsoft.com/office/drawing/2014/main" id="{A975BBFC-40B0-01C5-AA41-6144FB299E8A}"/>
              </a:ext>
              <a:ext uri="{C183D7F6-B498-43B3-948B-1728B52AA6E4}">
                <adec:decorative xmlns:adec="http://schemas.microsoft.com/office/drawing/2017/decorative" val="1"/>
              </a:ext>
            </a:extLst>
          </p:cNvPr>
          <p:cNvSpPr/>
          <p:nvPr/>
        </p:nvSpPr>
        <p:spPr bwMode="auto">
          <a:xfrm>
            <a:off x="1920125" y="4181770"/>
            <a:ext cx="3562889" cy="1972099"/>
          </a:xfrm>
          <a:prstGeom prst="roundRect">
            <a:avLst>
              <a:gd name="adj" fmla="val 521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cxnSp>
        <p:nvCxnSpPr>
          <p:cNvPr id="9" name="Connector: Elbow 8">
            <a:extLst>
              <a:ext uri="{FF2B5EF4-FFF2-40B4-BE49-F238E27FC236}">
                <a16:creationId xmlns:a16="http://schemas.microsoft.com/office/drawing/2014/main" id="{2E430DB5-23BE-7681-8CE0-235D27F43158}"/>
              </a:ext>
              <a:ext uri="{C183D7F6-B498-43B3-948B-1728B52AA6E4}">
                <adec:decorative xmlns:adec="http://schemas.microsoft.com/office/drawing/2017/decorative" val="1"/>
              </a:ext>
            </a:extLst>
          </p:cNvPr>
          <p:cNvCxnSpPr>
            <a:stCxn id="14" idx="0"/>
            <a:endCxn id="16" idx="1"/>
          </p:cNvCxnSpPr>
          <p:nvPr/>
        </p:nvCxnSpPr>
        <p:spPr>
          <a:xfrm rot="5400000" flipH="1" flipV="1">
            <a:off x="3632606" y="2633422"/>
            <a:ext cx="717567" cy="585226"/>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2D344250-D48F-D0A6-BC1F-664227F16BED}"/>
              </a:ext>
              <a:ext uri="{C183D7F6-B498-43B3-948B-1728B52AA6E4}">
                <adec:decorative xmlns:adec="http://schemas.microsoft.com/office/drawing/2017/decorative" val="1"/>
              </a:ext>
            </a:extLst>
          </p:cNvPr>
          <p:cNvCxnSpPr>
            <a:stCxn id="16" idx="3"/>
            <a:endCxn id="5" idx="0"/>
          </p:cNvCxnSpPr>
          <p:nvPr/>
        </p:nvCxnSpPr>
        <p:spPr>
          <a:xfrm>
            <a:off x="7852479" y="2567251"/>
            <a:ext cx="613786" cy="733104"/>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D8AD9022-344F-0B48-F227-2D23B1A499E1}"/>
              </a:ext>
              <a:ext uri="{C183D7F6-B498-43B3-948B-1728B52AA6E4}">
                <adec:decorative xmlns:adec="http://schemas.microsoft.com/office/drawing/2017/decorative" val="1"/>
              </a:ext>
            </a:extLst>
          </p:cNvPr>
          <p:cNvSpPr/>
          <p:nvPr/>
        </p:nvSpPr>
        <p:spPr bwMode="auto">
          <a:xfrm>
            <a:off x="6682026" y="4181770"/>
            <a:ext cx="3562888" cy="1972098"/>
          </a:xfrm>
          <a:prstGeom prst="roundRect">
            <a:avLst>
              <a:gd name="adj" fmla="val 557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ct val="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4" name="Title 1">
            <a:extLst>
              <a:ext uri="{FF2B5EF4-FFF2-40B4-BE49-F238E27FC236}">
                <a16:creationId xmlns:a16="http://schemas.microsoft.com/office/drawing/2014/main" id="{EE18FBCB-A435-778C-C67C-DD6BDA0F2722}"/>
              </a:ext>
            </a:extLst>
          </p:cNvPr>
          <p:cNvSpPr txBox="1">
            <a:spLocks noGrp="1"/>
          </p:cNvSpPr>
          <p:nvPr>
            <p:ph type="title"/>
          </p:nvPr>
        </p:nvSpPr>
        <p:spPr>
          <a:xfrm>
            <a:off x="-7957" y="246230"/>
            <a:ext cx="12199956" cy="12464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a typeface="+mn-ea"/>
                <a:cs typeface="Segoe UI" pitchFamily="34" charset="0"/>
              </a:rPr>
              <a:t>Microsoft Purview</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rPr>
              <a:t>Comprehensive solution to discover, protect, and govern data</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rPr>
              <a:t>Wherever your data flows</a:t>
            </a:r>
            <a:endParaRPr kumimoji="0" lang="en-GB"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4" name="Rounded Rectangle 2">
            <a:extLst>
              <a:ext uri="{FF2B5EF4-FFF2-40B4-BE49-F238E27FC236}">
                <a16:creationId xmlns:a16="http://schemas.microsoft.com/office/drawing/2014/main" id="{705B4E32-1EA6-DB72-27BE-793DA1881DBE}"/>
              </a:ext>
            </a:extLst>
          </p:cNvPr>
          <p:cNvSpPr/>
          <p:nvPr/>
        </p:nvSpPr>
        <p:spPr bwMode="auto">
          <a:xfrm>
            <a:off x="1914537" y="3284818"/>
            <a:ext cx="3568477" cy="1081476"/>
          </a:xfrm>
          <a:prstGeom prst="roundRect">
            <a:avLst>
              <a:gd name="adj" fmla="val 1414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Knowledge sources</a:t>
            </a: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37" name="TextBox 36">
            <a:extLst>
              <a:ext uri="{FF2B5EF4-FFF2-40B4-BE49-F238E27FC236}">
                <a16:creationId xmlns:a16="http://schemas.microsoft.com/office/drawing/2014/main" id="{A19BF81B-7ADC-18DF-9A14-0F256CBB691B}"/>
              </a:ext>
            </a:extLst>
          </p:cNvPr>
          <p:cNvSpPr txBox="1"/>
          <p:nvPr/>
        </p:nvSpPr>
        <p:spPr>
          <a:xfrm>
            <a:off x="2505107" y="4798487"/>
            <a:ext cx="2392923"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365</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Beyond Microsoft 365</a:t>
            </a:r>
          </a:p>
        </p:txBody>
      </p:sp>
      <p:sp>
        <p:nvSpPr>
          <p:cNvPr id="20" name="TextBox 19">
            <a:extLst>
              <a:ext uri="{FF2B5EF4-FFF2-40B4-BE49-F238E27FC236}">
                <a16:creationId xmlns:a16="http://schemas.microsoft.com/office/drawing/2014/main" id="{8C06D802-F1D4-F1ED-7AE7-8C4E1F369252}"/>
              </a:ext>
            </a:extLst>
          </p:cNvPr>
          <p:cNvSpPr txBox="1"/>
          <p:nvPr/>
        </p:nvSpPr>
        <p:spPr>
          <a:xfrm>
            <a:off x="2132758" y="2729514"/>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Grounding data</a:t>
            </a:r>
          </a:p>
        </p:txBody>
      </p:sp>
      <p:sp>
        <p:nvSpPr>
          <p:cNvPr id="16" name="Rectangle: Rounded Corners 17">
            <a:extLst>
              <a:ext uri="{FF2B5EF4-FFF2-40B4-BE49-F238E27FC236}">
                <a16:creationId xmlns:a16="http://schemas.microsoft.com/office/drawing/2014/main" id="{4ECC67AE-D05C-8927-612B-77F300AC290C}"/>
              </a:ext>
            </a:extLst>
          </p:cNvPr>
          <p:cNvSpPr/>
          <p:nvPr/>
        </p:nvSpPr>
        <p:spPr bwMode="auto">
          <a:xfrm>
            <a:off x="4284002" y="2026513"/>
            <a:ext cx="3568477" cy="1081476"/>
          </a:xfrm>
          <a:prstGeom prst="roundRect">
            <a:avLst>
              <a:gd name="adj" fmla="val 14508"/>
            </a:avLst>
          </a:prstGeom>
          <a:solidFill>
            <a:schemeClr val="accent4">
              <a:lumMod val="60000"/>
              <a:lumOff val="40000"/>
            </a:schemeClr>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rPr>
              <a:t>Agents in Microsoft 365</a:t>
            </a:r>
            <a:endParaRPr kumimoji="0" lang="en-US" sz="14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endParaRPr>
          </a:p>
        </p:txBody>
      </p:sp>
      <p:sp>
        <p:nvSpPr>
          <p:cNvPr id="21" name="TextBox 20">
            <a:extLst>
              <a:ext uri="{FF2B5EF4-FFF2-40B4-BE49-F238E27FC236}">
                <a16:creationId xmlns:a16="http://schemas.microsoft.com/office/drawing/2014/main" id="{A5398AE4-B3FD-B826-5722-FF725F9D20B3}"/>
              </a:ext>
            </a:extLst>
          </p:cNvPr>
          <p:cNvSpPr txBox="1"/>
          <p:nvPr/>
        </p:nvSpPr>
        <p:spPr>
          <a:xfrm>
            <a:off x="8625078" y="2736537"/>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Interaction data</a:t>
            </a:r>
          </a:p>
        </p:txBody>
      </p:sp>
      <p:sp>
        <p:nvSpPr>
          <p:cNvPr id="5" name="Rectangle: Rounded Corners 4">
            <a:extLst>
              <a:ext uri="{FF2B5EF4-FFF2-40B4-BE49-F238E27FC236}">
                <a16:creationId xmlns:a16="http://schemas.microsoft.com/office/drawing/2014/main" id="{972EBDB3-F7D0-C321-08E0-678C80321A76}"/>
              </a:ext>
            </a:extLst>
          </p:cNvPr>
          <p:cNvSpPr/>
          <p:nvPr/>
        </p:nvSpPr>
        <p:spPr bwMode="auto">
          <a:xfrm>
            <a:off x="6682026" y="3300355"/>
            <a:ext cx="3568477" cy="1081476"/>
          </a:xfrm>
          <a:prstGeom prst="roundRect">
            <a:avLst>
              <a:gd name="adj" fmla="val 1450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Interactions</a:t>
            </a:r>
          </a:p>
        </p:txBody>
      </p:sp>
      <p:sp>
        <p:nvSpPr>
          <p:cNvPr id="19" name="TextBox 18">
            <a:extLst>
              <a:ext uri="{FF2B5EF4-FFF2-40B4-BE49-F238E27FC236}">
                <a16:creationId xmlns:a16="http://schemas.microsoft.com/office/drawing/2014/main" id="{4C51A145-A24D-9575-79D3-FBB77D4EDE6F}"/>
              </a:ext>
            </a:extLst>
          </p:cNvPr>
          <p:cNvSpPr txBox="1"/>
          <p:nvPr/>
        </p:nvSpPr>
        <p:spPr>
          <a:xfrm>
            <a:off x="7189131" y="4798487"/>
            <a:ext cx="2548677"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Prompts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a:rPr>
              <a:t>Responses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18606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892147" y="3402087"/>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a:rPr>
              <a:t>Agents in Microsoft 365 Copilot’s </a:t>
            </a:r>
            <a:r>
              <a:rPr lang="en-US">
                <a:solidFill>
                  <a:srgbClr val="000000"/>
                </a:solidFill>
                <a:latin typeface="Segoe UI"/>
                <a:cs typeface="Segoe UI"/>
              </a:rPr>
              <a:t>leveraging</a:t>
            </a:r>
            <a:r>
              <a:rPr kumimoji="0" lang="en-US" sz="2000" b="0" i="0" u="none" strike="noStrike" kern="1200" cap="none" spc="0" normalizeH="0" baseline="0" noProof="0">
                <a:ln w="3175">
                  <a:noFill/>
                </a:ln>
                <a:solidFill>
                  <a:srgbClr val="000000"/>
                </a:solidFill>
                <a:effectLst/>
                <a:uLnTx/>
                <a:uFillTx/>
                <a:latin typeface="Segoe UI"/>
                <a:ea typeface="+mn-ea"/>
                <a:cs typeface="Segoe UI"/>
              </a:rPr>
              <a:t> information in SharePoint and Dataverse has raised concerns for organizations about oversharing, data loss, and insider risks.</a:t>
            </a: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Semibold"/>
                <a:ea typeface="+mn-ea"/>
                <a:cs typeface="+mn-cs"/>
              </a:rPr>
              <a:t>If grounding data and agent interactions are not secured, it could lead to</a:t>
            </a: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ounded Rectangle 62_1">
            <a:extLst>
              <a:ext uri="{FF2B5EF4-FFF2-40B4-BE49-F238E27FC236}">
                <a16:creationId xmlns:a16="http://schemas.microsoft.com/office/drawing/2014/main" id="{780BFE3A-CFBE-D525-2392-7BF8248E9B86}"/>
              </a:ext>
              <a:ext uri="{C183D7F6-B498-43B3-948B-1728B52AA6E4}">
                <adec:decorative xmlns:adec="http://schemas.microsoft.com/office/drawing/2017/decorative" val="0"/>
              </a:ext>
            </a:extLst>
          </p:cNvPr>
          <p:cNvSpPr>
            <a:spLocks/>
          </p:cNvSpPr>
          <p:nvPr/>
        </p:nvSpPr>
        <p:spPr bwMode="auto">
          <a:xfrm>
            <a:off x="1303689" y="4253590"/>
            <a:ext cx="2355104"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Access to information beyond what the user needs for their role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ounded Rectangle 62_1">
            <a:extLst>
              <a:ext uri="{FF2B5EF4-FFF2-40B4-BE49-F238E27FC236}">
                <a16:creationId xmlns:a16="http://schemas.microsoft.com/office/drawing/2014/main" id="{27D308AF-6ECE-3E90-6E27-8430DBDB9580}"/>
              </a:ext>
              <a:ext uri="{C183D7F6-B498-43B3-948B-1728B52AA6E4}">
                <adec:decorative xmlns:adec="http://schemas.microsoft.com/office/drawing/2017/decorative" val="0"/>
              </a:ext>
            </a:extLst>
          </p:cNvPr>
          <p:cNvSpPr>
            <a:spLocks/>
          </p:cNvSpPr>
          <p:nvPr/>
        </p:nvSpPr>
        <p:spPr bwMode="auto">
          <a:xfrm>
            <a:off x="4739869" y="4253590"/>
            <a:ext cx="271226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Unauthorized disclosure of confidential information</a:t>
            </a: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ounded Rectangle 62_1">
            <a:extLst>
              <a:ext uri="{FF2B5EF4-FFF2-40B4-BE49-F238E27FC236}">
                <a16:creationId xmlns:a16="http://schemas.microsoft.com/office/drawing/2014/main" id="{62FA39C0-0E9C-475F-DF2F-9F3FDCBB74FE}"/>
              </a:ext>
              <a:ext uri="{C183D7F6-B498-43B3-948B-1728B52AA6E4}">
                <adec:decorative xmlns:adec="http://schemas.microsoft.com/office/drawing/2017/decorative" val="0"/>
              </a:ext>
            </a:extLst>
          </p:cNvPr>
          <p:cNvSpPr>
            <a:spLocks/>
          </p:cNvSpPr>
          <p:nvPr/>
        </p:nvSpPr>
        <p:spPr bwMode="auto">
          <a:xfrm>
            <a:off x="8536385"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Out of date or irrelevant responses</a:t>
            </a: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that </a:t>
            </a:r>
            <a:r>
              <a:rPr lang="en-US" sz="1600" kern="0">
                <a:solidFill>
                  <a:srgbClr val="FFFFFF"/>
                </a:solidFill>
                <a:latin typeface="Segoe UI Semibold"/>
                <a:cs typeface="Segoe Sans Display" pitchFamily="2" charset="0"/>
              </a:rPr>
              <a:t>agents are secured end to end</a:t>
            </a:r>
            <a:endPar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endParaRP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480001B-1AB4-6658-FA7D-4F68CA1DD179}"/>
              </a:ext>
              <a:ext uri="{C183D7F6-B498-43B3-948B-1728B52AA6E4}">
                <adec:decorative xmlns:adec="http://schemas.microsoft.com/office/drawing/2017/decorative" val="1"/>
              </a:ext>
            </a:extLst>
          </p:cNvPr>
          <p:cNvSpPr>
            <a:spLocks/>
          </p:cNvSpPr>
          <p:nvPr/>
        </p:nvSpPr>
        <p:spPr bwMode="auto">
          <a:xfrm>
            <a:off x="864823" y="3067525"/>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E399F756-7BEF-5CFA-AC63-DA4F1B9484B1}"/>
              </a:ext>
              <a:ext uri="{C183D7F6-B498-43B3-948B-1728B52AA6E4}">
                <adec:decorative xmlns:adec="http://schemas.microsoft.com/office/drawing/2017/decorative" val="1"/>
              </a:ext>
            </a:extLst>
          </p:cNvPr>
          <p:cNvSpPr>
            <a:spLocks/>
          </p:cNvSpPr>
          <p:nvPr/>
        </p:nvSpPr>
        <p:spPr bwMode="auto">
          <a:xfrm rot="16200000">
            <a:off x="1756151" y="1928074"/>
            <a:ext cx="2377325" cy="4740275"/>
          </a:xfrm>
          <a:prstGeom prst="roundRect">
            <a:avLst>
              <a:gd name="adj" fmla="val 5787"/>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E013BA49-E8F9-43F6-F7FA-A65F0B6AA0D8}"/>
              </a:ext>
              <a:ext uri="{C183D7F6-B498-43B3-948B-1728B52AA6E4}">
                <adec:decorative xmlns:adec="http://schemas.microsoft.com/office/drawing/2017/decorative" val="1"/>
              </a:ext>
            </a:extLst>
          </p:cNvPr>
          <p:cNvSpPr>
            <a:spLocks/>
          </p:cNvSpPr>
          <p:nvPr/>
        </p:nvSpPr>
        <p:spPr bwMode="auto">
          <a:xfrm>
            <a:off x="5058434" y="1690688"/>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Rounded Rectangle 11">
            <a:extLst>
              <a:ext uri="{FF2B5EF4-FFF2-40B4-BE49-F238E27FC236}">
                <a16:creationId xmlns:a16="http://schemas.microsoft.com/office/drawing/2014/main" id="{EE46BA31-924D-A211-B506-EAC6AC0E6859}"/>
              </a:ext>
              <a:ext uri="{C183D7F6-B498-43B3-948B-1728B52AA6E4}">
                <adec:decorative xmlns:adec="http://schemas.microsoft.com/office/drawing/2017/decorative" val="1"/>
              </a:ext>
            </a:extLst>
          </p:cNvPr>
          <p:cNvSpPr/>
          <p:nvPr/>
        </p:nvSpPr>
        <p:spPr bwMode="auto">
          <a:xfrm>
            <a:off x="867859" y="2265564"/>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1">
            <a:extLst>
              <a:ext uri="{FF2B5EF4-FFF2-40B4-BE49-F238E27FC236}">
                <a16:creationId xmlns:a16="http://schemas.microsoft.com/office/drawing/2014/main" id="{7728CB4F-08BD-5CA3-E4C5-DC1D069C9205}"/>
              </a:ext>
            </a:extLst>
          </p:cNvPr>
          <p:cNvSpPr txBox="1">
            <a:spLocks noGrp="1"/>
          </p:cNvSpPr>
          <p:nvPr>
            <p:ph type="title"/>
          </p:nvPr>
        </p:nvSpPr>
        <p:spPr>
          <a:xfrm>
            <a:off x="588963" y="457200"/>
            <a:ext cx="11017250" cy="1107996"/>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dirty="0"/>
              <a:t>Copilot agent conversation inherits the sensitivity label of referenced file and data</a:t>
            </a:r>
          </a:p>
        </p:txBody>
      </p:sp>
      <p:sp>
        <p:nvSpPr>
          <p:cNvPr id="29" name="Graphic 27" descr="Icon of a speaker">
            <a:extLst>
              <a:ext uri="{FF2B5EF4-FFF2-40B4-BE49-F238E27FC236}">
                <a16:creationId xmlns:a16="http://schemas.microsoft.com/office/drawing/2014/main" id="{EE8660FD-80BB-E473-ABBC-6CA3FE3B7D2B}"/>
              </a:ext>
            </a:extLst>
          </p:cNvPr>
          <p:cNvSpPr/>
          <p:nvPr/>
        </p:nvSpPr>
        <p:spPr>
          <a:xfrm>
            <a:off x="1050476" y="2448142"/>
            <a:ext cx="311600" cy="311676"/>
          </a:xfrm>
          <a:custGeom>
            <a:avLst/>
            <a:gdLst>
              <a:gd name="connsiteX0" fmla="*/ 12195 w 190497"/>
              <a:gd name="connsiteY0" fmla="*/ 2092 h 190543"/>
              <a:gd name="connsiteX1" fmla="*/ 2092 w 190497"/>
              <a:gd name="connsiteY1" fmla="*/ 2092 h 190543"/>
              <a:gd name="connsiteX2" fmla="*/ 2092 w 190497"/>
              <a:gd name="connsiteY2" fmla="*/ 12195 h 190543"/>
              <a:gd name="connsiteX3" fmla="*/ 57859 w 190497"/>
              <a:gd name="connsiteY3" fmla="*/ 67963 h 190543"/>
              <a:gd name="connsiteX4" fmla="*/ 47625 w 190497"/>
              <a:gd name="connsiteY4" fmla="*/ 83344 h 190543"/>
              <a:gd name="connsiteX5" fmla="*/ 47625 w 190497"/>
              <a:gd name="connsiteY5" fmla="*/ 95250 h 190543"/>
              <a:gd name="connsiteX6" fmla="*/ 85146 w 190497"/>
              <a:gd name="connsiteY6" fmla="*/ 95250 h 190543"/>
              <a:gd name="connsiteX7" fmla="*/ 94643 w 190497"/>
              <a:gd name="connsiteY7" fmla="*/ 104747 h 190543"/>
              <a:gd name="connsiteX8" fmla="*/ 16660 w 190497"/>
              <a:gd name="connsiteY8" fmla="*/ 104747 h 190543"/>
              <a:gd name="connsiteX9" fmla="*/ 12195 w 190497"/>
              <a:gd name="connsiteY9" fmla="*/ 117469 h 190543"/>
              <a:gd name="connsiteX10" fmla="*/ 57150 w 190497"/>
              <a:gd name="connsiteY10" fmla="*/ 153452 h 190543"/>
              <a:gd name="connsiteX11" fmla="*/ 57150 w 190497"/>
              <a:gd name="connsiteY11" fmla="*/ 169113 h 190543"/>
              <a:gd name="connsiteX12" fmla="*/ 78580 w 190497"/>
              <a:gd name="connsiteY12" fmla="*/ 190544 h 190543"/>
              <a:gd name="connsiteX13" fmla="*/ 111874 w 190497"/>
              <a:gd name="connsiteY13" fmla="*/ 190544 h 190543"/>
              <a:gd name="connsiteX14" fmla="*/ 133305 w 190497"/>
              <a:gd name="connsiteY14" fmla="*/ 169113 h 190543"/>
              <a:gd name="connsiteX15" fmla="*/ 133305 w 190497"/>
              <a:gd name="connsiteY15" fmla="*/ 153451 h 190543"/>
              <a:gd name="connsiteX16" fmla="*/ 138881 w 190497"/>
              <a:gd name="connsiteY16" fmla="*/ 148986 h 190543"/>
              <a:gd name="connsiteX17" fmla="*/ 178302 w 190497"/>
              <a:gd name="connsiteY17" fmla="*/ 188409 h 190543"/>
              <a:gd name="connsiteX18" fmla="*/ 188405 w 190497"/>
              <a:gd name="connsiteY18" fmla="*/ 188409 h 190543"/>
              <a:gd name="connsiteX19" fmla="*/ 188405 w 190497"/>
              <a:gd name="connsiteY19" fmla="*/ 178306 h 190543"/>
              <a:gd name="connsiteX20" fmla="*/ 12195 w 190497"/>
              <a:gd name="connsiteY20" fmla="*/ 2092 h 190543"/>
              <a:gd name="connsiteX21" fmla="*/ 135054 w 190497"/>
              <a:gd name="connsiteY21" fmla="*/ 104747 h 190543"/>
              <a:gd name="connsiteX22" fmla="*/ 161322 w 190497"/>
              <a:gd name="connsiteY22" fmla="*/ 131016 h 190543"/>
              <a:gd name="connsiteX23" fmla="*/ 178243 w 190497"/>
              <a:gd name="connsiteY23" fmla="*/ 117468 h 190543"/>
              <a:gd name="connsiteX24" fmla="*/ 173778 w 190497"/>
              <a:gd name="connsiteY24" fmla="*/ 104747 h 190543"/>
              <a:gd name="connsiteX25" fmla="*/ 135054 w 190497"/>
              <a:gd name="connsiteY25" fmla="*/ 104747 h 190543"/>
              <a:gd name="connsiteX26" fmla="*/ 96983 w 190497"/>
              <a:gd name="connsiteY26" fmla="*/ 66675 h 190543"/>
              <a:gd name="connsiteX27" fmla="*/ 125557 w 190497"/>
              <a:gd name="connsiteY27" fmla="*/ 95250 h 190543"/>
              <a:gd name="connsiteX28" fmla="*/ 142825 w 190497"/>
              <a:gd name="connsiteY28" fmla="*/ 95250 h 190543"/>
              <a:gd name="connsiteX29" fmla="*/ 142825 w 190497"/>
              <a:gd name="connsiteY29" fmla="*/ 83344 h 190543"/>
              <a:gd name="connsiteX30" fmla="*/ 142769 w 190497"/>
              <a:gd name="connsiteY30" fmla="*/ 81977 h 190543"/>
              <a:gd name="connsiteX31" fmla="*/ 126156 w 190497"/>
              <a:gd name="connsiteY31" fmla="*/ 66675 h 190543"/>
              <a:gd name="connsiteX32" fmla="*/ 96983 w 190497"/>
              <a:gd name="connsiteY32" fmla="*/ 66675 h 190543"/>
              <a:gd name="connsiteX33" fmla="*/ 95249 w 190497"/>
              <a:gd name="connsiteY33" fmla="*/ 57155 h 190543"/>
              <a:gd name="connsiteX34" fmla="*/ 85896 w 190497"/>
              <a:gd name="connsiteY34" fmla="*/ 55589 h 190543"/>
              <a:gd name="connsiteX35" fmla="*/ 68240 w 190497"/>
              <a:gd name="connsiteY35" fmla="*/ 37933 h 190543"/>
              <a:gd name="connsiteX36" fmla="*/ 66675 w 190497"/>
              <a:gd name="connsiteY36" fmla="*/ 28580 h 190543"/>
              <a:gd name="connsiteX37" fmla="*/ 95249 w 190497"/>
              <a:gd name="connsiteY37" fmla="*/ 5 h 190543"/>
              <a:gd name="connsiteX38" fmla="*/ 123824 w 190497"/>
              <a:gd name="connsiteY38" fmla="*/ 28580 h 190543"/>
              <a:gd name="connsiteX39" fmla="*/ 95249 w 190497"/>
              <a:gd name="connsiteY39" fmla="*/ 57155 h 1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7" h="190543">
                <a:moveTo>
                  <a:pt x="12195" y="2092"/>
                </a:moveTo>
                <a:cubicBezTo>
                  <a:pt x="9405" y="-697"/>
                  <a:pt x="4882" y="-698"/>
                  <a:pt x="2092" y="2092"/>
                </a:cubicBezTo>
                <a:cubicBezTo>
                  <a:pt x="-697" y="4882"/>
                  <a:pt x="-698" y="9405"/>
                  <a:pt x="2092" y="12195"/>
                </a:cubicBezTo>
                <a:lnTo>
                  <a:pt x="57859" y="67963"/>
                </a:lnTo>
                <a:cubicBezTo>
                  <a:pt x="51848" y="70480"/>
                  <a:pt x="47625" y="76419"/>
                  <a:pt x="47625" y="83344"/>
                </a:cubicBezTo>
                <a:lnTo>
                  <a:pt x="47625" y="95250"/>
                </a:lnTo>
                <a:lnTo>
                  <a:pt x="85146" y="95250"/>
                </a:lnTo>
                <a:lnTo>
                  <a:pt x="94643" y="104747"/>
                </a:lnTo>
                <a:lnTo>
                  <a:pt x="16660" y="104747"/>
                </a:lnTo>
                <a:cubicBezTo>
                  <a:pt x="9908" y="104747"/>
                  <a:pt x="6924" y="113249"/>
                  <a:pt x="12195" y="117469"/>
                </a:cubicBezTo>
                <a:lnTo>
                  <a:pt x="57150" y="153452"/>
                </a:lnTo>
                <a:lnTo>
                  <a:pt x="57150" y="169113"/>
                </a:lnTo>
                <a:cubicBezTo>
                  <a:pt x="57150" y="180949"/>
                  <a:pt x="66745" y="190544"/>
                  <a:pt x="78580" y="190544"/>
                </a:cubicBezTo>
                <a:lnTo>
                  <a:pt x="111874" y="190544"/>
                </a:lnTo>
                <a:cubicBezTo>
                  <a:pt x="123711" y="190544"/>
                  <a:pt x="133305" y="180949"/>
                  <a:pt x="133305" y="169113"/>
                </a:cubicBezTo>
                <a:lnTo>
                  <a:pt x="133305" y="153451"/>
                </a:lnTo>
                <a:lnTo>
                  <a:pt x="138881" y="148986"/>
                </a:lnTo>
                <a:lnTo>
                  <a:pt x="178302" y="188409"/>
                </a:lnTo>
                <a:cubicBezTo>
                  <a:pt x="181092" y="191199"/>
                  <a:pt x="185616" y="191199"/>
                  <a:pt x="188405" y="188409"/>
                </a:cubicBezTo>
                <a:cubicBezTo>
                  <a:pt x="191195" y="185619"/>
                  <a:pt x="191195" y="181096"/>
                  <a:pt x="188405" y="178306"/>
                </a:cubicBezTo>
                <a:lnTo>
                  <a:pt x="12195" y="2092"/>
                </a:lnTo>
                <a:close/>
                <a:moveTo>
                  <a:pt x="135054" y="104747"/>
                </a:moveTo>
                <a:lnTo>
                  <a:pt x="161322" y="131016"/>
                </a:lnTo>
                <a:lnTo>
                  <a:pt x="178243" y="117468"/>
                </a:lnTo>
                <a:cubicBezTo>
                  <a:pt x="183513" y="113248"/>
                  <a:pt x="180529" y="104747"/>
                  <a:pt x="173778" y="104747"/>
                </a:cubicBezTo>
                <a:lnTo>
                  <a:pt x="135054" y="104747"/>
                </a:lnTo>
                <a:close/>
                <a:moveTo>
                  <a:pt x="96983" y="66675"/>
                </a:moveTo>
                <a:lnTo>
                  <a:pt x="125557" y="95250"/>
                </a:lnTo>
                <a:lnTo>
                  <a:pt x="142825" y="95250"/>
                </a:lnTo>
                <a:lnTo>
                  <a:pt x="142825" y="83344"/>
                </a:lnTo>
                <a:lnTo>
                  <a:pt x="142769" y="81977"/>
                </a:lnTo>
                <a:cubicBezTo>
                  <a:pt x="142073" y="73411"/>
                  <a:pt x="134901" y="66675"/>
                  <a:pt x="126156" y="66675"/>
                </a:cubicBezTo>
                <a:lnTo>
                  <a:pt x="96983" y="66675"/>
                </a:lnTo>
                <a:close/>
                <a:moveTo>
                  <a:pt x="95249" y="57155"/>
                </a:moveTo>
                <a:cubicBezTo>
                  <a:pt x="91973" y="57155"/>
                  <a:pt x="88826" y="56604"/>
                  <a:pt x="85896" y="55589"/>
                </a:cubicBezTo>
                <a:lnTo>
                  <a:pt x="68240" y="37933"/>
                </a:lnTo>
                <a:cubicBezTo>
                  <a:pt x="67226" y="35002"/>
                  <a:pt x="66675" y="31855"/>
                  <a:pt x="66675" y="28580"/>
                </a:cubicBezTo>
                <a:cubicBezTo>
                  <a:pt x="66675" y="12798"/>
                  <a:pt x="79468" y="5"/>
                  <a:pt x="95249" y="5"/>
                </a:cubicBezTo>
                <a:cubicBezTo>
                  <a:pt x="111031" y="5"/>
                  <a:pt x="123824" y="12798"/>
                  <a:pt x="123824" y="28580"/>
                </a:cubicBezTo>
                <a:cubicBezTo>
                  <a:pt x="123824" y="44361"/>
                  <a:pt x="111031" y="57155"/>
                  <a:pt x="95249" y="57155"/>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 2">
            <a:extLst>
              <a:ext uri="{FF2B5EF4-FFF2-40B4-BE49-F238E27FC236}">
                <a16:creationId xmlns:a16="http://schemas.microsoft.com/office/drawing/2014/main" id="{25A97818-F97E-C0AD-0F65-D498D29E60A4}"/>
              </a:ext>
            </a:extLst>
          </p:cNvPr>
          <p:cNvSpPr>
            <a:spLocks/>
          </p:cNvSpPr>
          <p:nvPr/>
        </p:nvSpPr>
        <p:spPr>
          <a:xfrm>
            <a:off x="864822" y="3269155"/>
            <a:ext cx="4102171" cy="1538883"/>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 sensitivity label applies to the </a:t>
            </a:r>
            <a:r>
              <a:rPr kumimoji="0" lang="en-US" sz="1800" b="0" i="0" u="none" strike="noStrike" kern="1200" cap="none" spc="0" normalizeH="0" baseline="0" noProof="0">
                <a:ln>
                  <a:noFill/>
                </a:ln>
                <a:solidFill>
                  <a:srgbClr val="0078D4"/>
                </a:solidFill>
                <a:effectLst/>
                <a:uLnTx/>
                <a:uFillTx/>
                <a:latin typeface="Segoe UI Semibold"/>
                <a:ea typeface="+mn-ea"/>
                <a:cs typeface="+mn-cs"/>
              </a:rPr>
              <a:t>entire conversation.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Conversations inherit the </a:t>
            </a:r>
            <a:r>
              <a:rPr kumimoji="0" lang="en-US" sz="1800" b="0" i="0" u="none" strike="noStrike" kern="1200" cap="none" spc="0" normalizeH="0" baseline="0" noProof="0">
                <a:ln>
                  <a:noFill/>
                </a:ln>
                <a:solidFill>
                  <a:srgbClr val="0078D4"/>
                </a:solidFill>
                <a:effectLst/>
                <a:uLnTx/>
                <a:uFillTx/>
                <a:latin typeface="Segoe UI Semibold"/>
                <a:ea typeface="+mn-ea"/>
                <a:cs typeface="+mn-cs"/>
              </a:rPr>
              <a:t>most restrictive sensitivity labels </a:t>
            </a:r>
            <a:r>
              <a:rPr kumimoji="0" lang="en-US" sz="1800" b="0" i="0" u="none" strike="noStrike" kern="1200" cap="none" spc="0" normalizeH="0" baseline="0" noProof="0">
                <a:ln>
                  <a:noFill/>
                </a:ln>
                <a:solidFill>
                  <a:srgbClr val="000000"/>
                </a:solidFill>
                <a:effectLst/>
                <a:uLnTx/>
                <a:uFillTx/>
                <a:latin typeface="Segoe UI"/>
                <a:ea typeface="+mn-ea"/>
                <a:cs typeface="+mn-cs"/>
              </a:rPr>
              <a:t>from the references used to formulate a response.</a:t>
            </a:r>
          </a:p>
        </p:txBody>
      </p:sp>
      <p:pic>
        <p:nvPicPr>
          <p:cNvPr id="3" name="Picture 2" descr="A screenshot of a computer&#10;&#10;AI-generated content may be incorrect.">
            <a:extLst>
              <a:ext uri="{FF2B5EF4-FFF2-40B4-BE49-F238E27FC236}">
                <a16:creationId xmlns:a16="http://schemas.microsoft.com/office/drawing/2014/main" id="{1EB4E15C-A729-FB51-34F6-C2E1A056C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156" y="2017427"/>
            <a:ext cx="6049219" cy="4086795"/>
          </a:xfrm>
          <a:prstGeom prst="rect">
            <a:avLst/>
          </a:prstGeom>
        </p:spPr>
      </p:pic>
    </p:spTree>
    <p:extLst>
      <p:ext uri="{BB962C8B-B14F-4D97-AF65-F5344CB8AC3E}">
        <p14:creationId xmlns:p14="http://schemas.microsoft.com/office/powerpoint/2010/main" val="3095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0F7CAFD-AED4-E828-8479-FA0456146914}"/>
              </a:ext>
              <a:ext uri="{C183D7F6-B498-43B3-948B-1728B52AA6E4}">
                <adec:decorative xmlns:adec="http://schemas.microsoft.com/office/drawing/2017/decorative" val="1"/>
              </a:ext>
            </a:extLst>
          </p:cNvPr>
          <p:cNvSpPr>
            <a:spLocks/>
          </p:cNvSpPr>
          <p:nvPr/>
        </p:nvSpPr>
        <p:spPr bwMode="auto">
          <a:xfrm>
            <a:off x="874348" y="2533374"/>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4EF6B427-2414-F810-9EE1-59001403B202}"/>
              </a:ext>
              <a:ext uri="{C183D7F6-B498-43B3-948B-1728B52AA6E4}">
                <adec:decorative xmlns:adec="http://schemas.microsoft.com/office/drawing/2017/decorative" val="1"/>
              </a:ext>
            </a:extLst>
          </p:cNvPr>
          <p:cNvSpPr>
            <a:spLocks/>
          </p:cNvSpPr>
          <p:nvPr/>
        </p:nvSpPr>
        <p:spPr bwMode="auto">
          <a:xfrm rot="5400000" flipV="1">
            <a:off x="1365488" y="1794110"/>
            <a:ext cx="3177702" cy="4740275"/>
          </a:xfrm>
          <a:prstGeom prst="roundRect">
            <a:avLst>
              <a:gd name="adj" fmla="val 3989"/>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ounded Rectangle 11">
            <a:extLst>
              <a:ext uri="{FF2B5EF4-FFF2-40B4-BE49-F238E27FC236}">
                <a16:creationId xmlns:a16="http://schemas.microsoft.com/office/drawing/2014/main" id="{F05C54E1-EEF1-46D5-D76A-55D9C07E21A9}"/>
              </a:ext>
              <a:ext uri="{C183D7F6-B498-43B3-948B-1728B52AA6E4}">
                <adec:decorative xmlns:adec="http://schemas.microsoft.com/office/drawing/2017/decorative" val="1"/>
              </a:ext>
            </a:extLst>
          </p:cNvPr>
          <p:cNvSpPr/>
          <p:nvPr/>
        </p:nvSpPr>
        <p:spPr bwMode="auto">
          <a:xfrm>
            <a:off x="877384" y="1731413"/>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7">
            <a:extLst>
              <a:ext uri="{FF2B5EF4-FFF2-40B4-BE49-F238E27FC236}">
                <a16:creationId xmlns:a16="http://schemas.microsoft.com/office/drawing/2014/main" id="{4D926C92-38BA-D6DF-EFFE-EA2488C41F00}"/>
              </a:ext>
              <a:ext uri="{C183D7F6-B498-43B3-948B-1728B52AA6E4}">
                <adec:decorative xmlns:adec="http://schemas.microsoft.com/office/drawing/2017/decorative" val="1"/>
              </a:ext>
            </a:extLst>
          </p:cNvPr>
          <p:cNvSpPr/>
          <p:nvPr/>
        </p:nvSpPr>
        <p:spPr bwMode="auto">
          <a:xfrm>
            <a:off x="971838" y="5210268"/>
            <a:ext cx="4034789" cy="1216375"/>
          </a:xfrm>
          <a:prstGeom prst="roundRect">
            <a:avLst>
              <a:gd name="adj" fmla="val 11492"/>
            </a:avLst>
          </a:prstGeom>
          <a:gradFill flip="none" rotWithShape="1">
            <a:gsLst>
              <a:gs pos="0">
                <a:srgbClr val="C03BC4"/>
              </a:gs>
              <a:gs pos="80000">
                <a:srgbClr val="0078D4"/>
              </a:gs>
            </a:gsLst>
            <a:lin ang="10800000" scaled="1"/>
            <a:tileRect/>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27" name="Rectangle: Rounded Corners 26">
            <a:extLst>
              <a:ext uri="{FF2B5EF4-FFF2-40B4-BE49-F238E27FC236}">
                <a16:creationId xmlns:a16="http://schemas.microsoft.com/office/drawing/2014/main" id="{6387523A-79CE-321F-8FD1-7E97D77EB453}"/>
              </a:ext>
              <a:ext uri="{C183D7F6-B498-43B3-948B-1728B52AA6E4}">
                <adec:decorative xmlns:adec="http://schemas.microsoft.com/office/drawing/2017/decorative" val="1"/>
              </a:ext>
            </a:extLst>
          </p:cNvPr>
          <p:cNvSpPr>
            <a:spLocks/>
          </p:cNvSpPr>
          <p:nvPr/>
        </p:nvSpPr>
        <p:spPr bwMode="auto">
          <a:xfrm>
            <a:off x="5067959" y="1528763"/>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CBE55A61-65C8-BD3D-9D6E-078D0F00515D}"/>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a:t>Honoring access control restrictions on labeled content</a:t>
            </a:r>
          </a:p>
        </p:txBody>
      </p:sp>
      <p:sp>
        <p:nvSpPr>
          <p:cNvPr id="34" name="Graphic 83" descr="Icon of a checkmark inside a square">
            <a:extLst>
              <a:ext uri="{FF2B5EF4-FFF2-40B4-BE49-F238E27FC236}">
                <a16:creationId xmlns:a16="http://schemas.microsoft.com/office/drawing/2014/main" id="{767E2D7B-DFA7-41AB-732D-C7880CB3EF3E}"/>
              </a:ext>
            </a:extLst>
          </p:cNvPr>
          <p:cNvSpPr>
            <a:spLocks/>
          </p:cNvSpPr>
          <p:nvPr/>
        </p:nvSpPr>
        <p:spPr>
          <a:xfrm>
            <a:off x="1059999" y="1914028"/>
            <a:ext cx="311602" cy="311602"/>
          </a:xfrm>
          <a:custGeom>
            <a:avLst/>
            <a:gdLst>
              <a:gd name="connsiteX0" fmla="*/ 142875 w 171450"/>
              <a:gd name="connsiteY0" fmla="*/ 0 h 171450"/>
              <a:gd name="connsiteX1" fmla="*/ 171450 w 171450"/>
              <a:gd name="connsiteY1" fmla="*/ 28575 h 171450"/>
              <a:gd name="connsiteX2" fmla="*/ 171450 w 171450"/>
              <a:gd name="connsiteY2" fmla="*/ 142875 h 171450"/>
              <a:gd name="connsiteX3" fmla="*/ 142875 w 171450"/>
              <a:gd name="connsiteY3" fmla="*/ 171450 h 171450"/>
              <a:gd name="connsiteX4" fmla="*/ 28575 w 171450"/>
              <a:gd name="connsiteY4" fmla="*/ 171450 h 171450"/>
              <a:gd name="connsiteX5" fmla="*/ 0 w 171450"/>
              <a:gd name="connsiteY5" fmla="*/ 142875 h 171450"/>
              <a:gd name="connsiteX6" fmla="*/ 0 w 171450"/>
              <a:gd name="connsiteY6" fmla="*/ 28575 h 171450"/>
              <a:gd name="connsiteX7" fmla="*/ 28575 w 171450"/>
              <a:gd name="connsiteY7" fmla="*/ 0 h 171450"/>
              <a:gd name="connsiteX8" fmla="*/ 142875 w 171450"/>
              <a:gd name="connsiteY8" fmla="*/ 0 h 171450"/>
              <a:gd name="connsiteX9" fmla="*/ 128302 w 171450"/>
              <a:gd name="connsiteY9" fmla="*/ 47339 h 171450"/>
              <a:gd name="connsiteX10" fmla="*/ 66675 w 171450"/>
              <a:gd name="connsiteY10" fmla="*/ 108966 h 171450"/>
              <a:gd name="connsiteX11" fmla="*/ 43148 w 171450"/>
              <a:gd name="connsiteY11" fmla="*/ 85439 h 171450"/>
              <a:gd name="connsiteX12" fmla="*/ 33052 w 171450"/>
              <a:gd name="connsiteY12" fmla="*/ 85795 h 171450"/>
              <a:gd name="connsiteX13" fmla="*/ 33052 w 171450"/>
              <a:gd name="connsiteY13" fmla="*/ 95536 h 171450"/>
              <a:gd name="connsiteX14" fmla="*/ 61627 w 171450"/>
              <a:gd name="connsiteY14" fmla="*/ 124111 h 171450"/>
              <a:gd name="connsiteX15" fmla="*/ 71723 w 171450"/>
              <a:gd name="connsiteY15" fmla="*/ 124111 h 171450"/>
              <a:gd name="connsiteX16" fmla="*/ 138398 w 171450"/>
              <a:gd name="connsiteY16" fmla="*/ 57436 h 171450"/>
              <a:gd name="connsiteX17" fmla="*/ 138042 w 171450"/>
              <a:gd name="connsiteY17" fmla="*/ 47339 h 171450"/>
              <a:gd name="connsiteX18" fmla="*/ 128302 w 171450"/>
              <a:gd name="connsiteY18" fmla="*/ 4733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142875" y="0"/>
                </a:moveTo>
                <a:cubicBezTo>
                  <a:pt x="158657" y="0"/>
                  <a:pt x="171450" y="12794"/>
                  <a:pt x="171450" y="28575"/>
                </a:cubicBezTo>
                <a:lnTo>
                  <a:pt x="171450" y="142875"/>
                </a:lnTo>
                <a:cubicBezTo>
                  <a:pt x="171450" y="158657"/>
                  <a:pt x="158657" y="171450"/>
                  <a:pt x="142875" y="171450"/>
                </a:cubicBezTo>
                <a:lnTo>
                  <a:pt x="28575" y="171450"/>
                </a:lnTo>
                <a:cubicBezTo>
                  <a:pt x="12794" y="171450"/>
                  <a:pt x="0" y="158657"/>
                  <a:pt x="0" y="142875"/>
                </a:cubicBezTo>
                <a:lnTo>
                  <a:pt x="0" y="28575"/>
                </a:lnTo>
                <a:cubicBezTo>
                  <a:pt x="0" y="12794"/>
                  <a:pt x="12794" y="0"/>
                  <a:pt x="28575" y="0"/>
                </a:cubicBezTo>
                <a:lnTo>
                  <a:pt x="142875" y="0"/>
                </a:lnTo>
                <a:close/>
                <a:moveTo>
                  <a:pt x="128302" y="47339"/>
                </a:moveTo>
                <a:lnTo>
                  <a:pt x="66675" y="108966"/>
                </a:lnTo>
                <a:lnTo>
                  <a:pt x="43148" y="85439"/>
                </a:lnTo>
                <a:cubicBezTo>
                  <a:pt x="40262" y="82749"/>
                  <a:pt x="35741" y="82909"/>
                  <a:pt x="33052" y="85795"/>
                </a:cubicBezTo>
                <a:cubicBezTo>
                  <a:pt x="30495" y="88539"/>
                  <a:pt x="30495" y="92793"/>
                  <a:pt x="33052" y="95536"/>
                </a:cubicBezTo>
                <a:lnTo>
                  <a:pt x="61627" y="124111"/>
                </a:lnTo>
                <a:cubicBezTo>
                  <a:pt x="64416" y="126897"/>
                  <a:pt x="68934" y="126897"/>
                  <a:pt x="71723" y="124111"/>
                </a:cubicBezTo>
                <a:lnTo>
                  <a:pt x="138398" y="57436"/>
                </a:lnTo>
                <a:cubicBezTo>
                  <a:pt x="141088" y="54549"/>
                  <a:pt x="140928" y="50029"/>
                  <a:pt x="138042" y="47339"/>
                </a:cubicBezTo>
                <a:cubicBezTo>
                  <a:pt x="135299" y="44783"/>
                  <a:pt x="131045" y="44783"/>
                  <a:pt x="128302" y="47339"/>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2">
            <a:extLst>
              <a:ext uri="{FF2B5EF4-FFF2-40B4-BE49-F238E27FC236}">
                <a16:creationId xmlns:a16="http://schemas.microsoft.com/office/drawing/2014/main" id="{978B482C-4171-38B3-66BD-FE26C3555297}"/>
              </a:ext>
            </a:extLst>
          </p:cNvPr>
          <p:cNvSpPr>
            <a:spLocks/>
          </p:cNvSpPr>
          <p:nvPr/>
        </p:nvSpPr>
        <p:spPr>
          <a:xfrm>
            <a:off x="874347" y="2735003"/>
            <a:ext cx="4102171" cy="2092881"/>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Only content from references where the user has appropriate permission </a:t>
            </a:r>
            <a:r>
              <a:rPr kumimoji="0" lang="en-US" sz="1800" b="0" i="0" u="none" strike="noStrike" kern="1200" cap="none" spc="0" normalizeH="0" baseline="0" noProof="0">
                <a:ln>
                  <a:noFill/>
                </a:ln>
                <a:solidFill>
                  <a:srgbClr val="000000"/>
                </a:solidFill>
                <a:effectLst/>
                <a:uLnTx/>
                <a:uFillTx/>
                <a:latin typeface="Segoe UI"/>
                <a:ea typeface="+mn-ea"/>
                <a:cs typeface="+mn-cs"/>
              </a:rPr>
              <a:t>will be included in responses.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If a user lacks the right permissions, Copilot agent will inform the user and provide a link but </a:t>
            </a:r>
            <a:r>
              <a:rPr kumimoji="0" lang="en-US" sz="1800" b="0" i="0" u="none" strike="noStrike" kern="1200" cap="none" spc="0" normalizeH="0" baseline="0" noProof="0">
                <a:ln>
                  <a:noFill/>
                </a:ln>
                <a:solidFill>
                  <a:srgbClr val="000000"/>
                </a:solidFill>
                <a:effectLst/>
                <a:uLnTx/>
                <a:uFillTx/>
                <a:latin typeface="Segoe UI Semibold"/>
                <a:ea typeface="+mn-ea"/>
                <a:cs typeface="+mn-cs"/>
              </a:rPr>
              <a:t>will not include the content for generating responses.</a:t>
            </a:r>
          </a:p>
        </p:txBody>
      </p:sp>
      <p:pic>
        <p:nvPicPr>
          <p:cNvPr id="15" name="Picture 14" descr="Information icon">
            <a:extLst>
              <a:ext uri="{FF2B5EF4-FFF2-40B4-BE49-F238E27FC236}">
                <a16:creationId xmlns:a16="http://schemas.microsoft.com/office/drawing/2014/main" id="{9BC2D1EE-3230-5F31-CAE5-DD3247FAA03B}"/>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1078651" y="5277967"/>
            <a:ext cx="340257" cy="340257"/>
          </a:xfrm>
          <a:prstGeom prst="rect">
            <a:avLst/>
          </a:prstGeom>
        </p:spPr>
      </p:pic>
      <p:sp>
        <p:nvSpPr>
          <p:cNvPr id="26" name="Rectangle: Rounded Corners 7">
            <a:extLst>
              <a:ext uri="{FF2B5EF4-FFF2-40B4-BE49-F238E27FC236}">
                <a16:creationId xmlns:a16="http://schemas.microsoft.com/office/drawing/2014/main" id="{8F9E6D83-0C74-8B67-27EC-744D9E028F9F}"/>
              </a:ext>
              <a:ext uri="{C183D7F6-B498-43B3-948B-1728B52AA6E4}">
                <adec:decorative xmlns:adec="http://schemas.microsoft.com/office/drawing/2017/decorative" val="0"/>
              </a:ext>
            </a:extLst>
          </p:cNvPr>
          <p:cNvSpPr>
            <a:spLocks/>
          </p:cNvSpPr>
          <p:nvPr/>
        </p:nvSpPr>
        <p:spPr bwMode="auto">
          <a:xfrm>
            <a:off x="1131620" y="5655237"/>
            <a:ext cx="3715226" cy="646331"/>
          </a:xfrm>
          <a:prstGeom prst="rect">
            <a:avLst/>
          </a:prstGeom>
          <a:no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mn-cs"/>
              </a:rPr>
              <a:t>Copilot will not include information from referenced files where the user does not have appropriate access rights.</a:t>
            </a:r>
          </a:p>
        </p:txBody>
      </p:sp>
      <p:pic>
        <p:nvPicPr>
          <p:cNvPr id="16" name="Picture 15" descr="GIF of a Copilot conversation. ">
            <a:extLst>
              <a:ext uri="{FF2B5EF4-FFF2-40B4-BE49-F238E27FC236}">
                <a16:creationId xmlns:a16="http://schemas.microsoft.com/office/drawing/2014/main" id="{7A6506A0-0B5D-514B-7C11-158EC72E4C56}"/>
              </a:ext>
            </a:extLst>
          </p:cNvPr>
          <p:cNvPicPr>
            <a:picLocks/>
          </p:cNvPicPr>
          <p:nvPr/>
        </p:nvPicPr>
        <p:blipFill rotWithShape="1">
          <a:blip r:embed="rId4" cstate="screen">
            <a:extLst>
              <a:ext uri="{28A0092B-C50C-407E-A947-70E740481C1C}">
                <a14:useLocalDpi xmlns:a14="http://schemas.microsoft.com/office/drawing/2010/main"/>
              </a:ext>
            </a:extLst>
          </a:blip>
          <a:srcRect l="32808" t="12508" r="6447" b="12676"/>
          <a:stretch/>
        </p:blipFill>
        <p:spPr>
          <a:xfrm>
            <a:off x="5159399" y="1620203"/>
            <a:ext cx="6353784" cy="4557393"/>
          </a:xfrm>
          <a:prstGeom prst="roundRect">
            <a:avLst>
              <a:gd name="adj" fmla="val 3410"/>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pic>
      <p:cxnSp>
        <p:nvCxnSpPr>
          <p:cNvPr id="17" name="Elbow Connector 16">
            <a:extLst>
              <a:ext uri="{FF2B5EF4-FFF2-40B4-BE49-F238E27FC236}">
                <a16:creationId xmlns:a16="http://schemas.microsoft.com/office/drawing/2014/main" id="{C04B4763-6CD0-1982-A84F-7AD1367E7ED8}"/>
              </a:ext>
              <a:ext uri="{C183D7F6-B498-43B3-948B-1728B52AA6E4}">
                <adec:decorative xmlns:adec="http://schemas.microsoft.com/office/drawing/2017/decorative" val="1"/>
              </a:ext>
            </a:extLst>
          </p:cNvPr>
          <p:cNvCxnSpPr>
            <a:cxnSpLocks/>
          </p:cNvCxnSpPr>
          <p:nvPr/>
        </p:nvCxnSpPr>
        <p:spPr>
          <a:xfrm>
            <a:off x="3663659" y="4847027"/>
            <a:ext cx="1825543" cy="111924"/>
          </a:xfrm>
          <a:prstGeom prst="bentConnector3">
            <a:avLst/>
          </a:prstGeom>
          <a:ln w="19050" cap="rnd">
            <a:gradFill flip="none" rotWithShape="1">
              <a:gsLst>
                <a:gs pos="0">
                  <a:srgbClr val="C03BC4"/>
                </a:gs>
                <a:gs pos="80000">
                  <a:srgbClr val="0078D4"/>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36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56F4-E7DF-1675-ED88-42175A5A04A0}"/>
              </a:ext>
            </a:extLst>
          </p:cNvPr>
          <p:cNvSpPr>
            <a:spLocks noGrp="1"/>
          </p:cNvSpPr>
          <p:nvPr>
            <p:ph type="title"/>
          </p:nvPr>
        </p:nvSpPr>
        <p:spPr/>
        <p:txBody>
          <a:bodyPr/>
          <a:lstStyle/>
          <a:p>
            <a:r>
              <a:rPr lang="en-US" dirty="0"/>
              <a:t>Dataverse x Purview</a:t>
            </a:r>
          </a:p>
        </p:txBody>
      </p:sp>
      <p:pic>
        <p:nvPicPr>
          <p:cNvPr id="5" name="Picture 4" descr="A screenshot of a computer&#10;&#10;AI-generated content may be incorrect.">
            <a:extLst>
              <a:ext uri="{FF2B5EF4-FFF2-40B4-BE49-F238E27FC236}">
                <a16:creationId xmlns:a16="http://schemas.microsoft.com/office/drawing/2014/main" id="{22544BDF-65C0-AFA5-0BAC-84B45813B16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5480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ield_EA18">
            <a:extLst>
              <a:ext uri="{FF2B5EF4-FFF2-40B4-BE49-F238E27FC236}">
                <a16:creationId xmlns:a16="http://schemas.microsoft.com/office/drawing/2014/main" id="{F800E944-518B-8D6E-5736-B118D0E7C833}"/>
              </a:ext>
              <a:ext uri="{C183D7F6-B498-43B3-948B-1728B52AA6E4}">
                <adec:decorative xmlns:adec="http://schemas.microsoft.com/office/drawing/2017/decorative" val="1"/>
              </a:ext>
            </a:extLst>
          </p:cNvPr>
          <p:cNvSpPr>
            <a:spLocks noChangeAspect="1"/>
          </p:cNvSpPr>
          <p:nvPr/>
        </p:nvSpPr>
        <p:spPr bwMode="auto">
          <a:xfrm>
            <a:off x="722070"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1F9EF662-85C1-5D9A-F751-8ECF600F252F}"/>
              </a:ext>
              <a:ext uri="{C183D7F6-B498-43B3-948B-1728B52AA6E4}">
                <adec:decorative xmlns:adec="http://schemas.microsoft.com/office/drawing/2017/decorative" val="1"/>
              </a:ext>
            </a:extLst>
          </p:cNvPr>
          <p:cNvCxnSpPr>
            <a:cxnSpLocks/>
            <a:stCxn id="84" idx="0"/>
            <a:endCxn id="12" idx="2"/>
          </p:cNvCxnSpPr>
          <p:nvPr/>
        </p:nvCxnSpPr>
        <p:spPr>
          <a:xfrm flipH="1">
            <a:off x="434373" y="2531863"/>
            <a:ext cx="8082" cy="229393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Diamond 108">
            <a:extLst>
              <a:ext uri="{FF2B5EF4-FFF2-40B4-BE49-F238E27FC236}">
                <a16:creationId xmlns:a16="http://schemas.microsoft.com/office/drawing/2014/main" id="{0A55D14B-9C57-ECE2-6967-31287B5F7568}"/>
              </a:ext>
              <a:ext uri="{C183D7F6-B498-43B3-948B-1728B52AA6E4}">
                <adec:decorative xmlns:adec="http://schemas.microsoft.com/office/drawing/2017/decorative" val="1"/>
              </a:ext>
            </a:extLst>
          </p:cNvPr>
          <p:cNvSpPr>
            <a:spLocks noChangeAspect="1"/>
          </p:cNvSpPr>
          <p:nvPr/>
        </p:nvSpPr>
        <p:spPr>
          <a:xfrm>
            <a:off x="344381" y="310367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0" name="Straight Connector 139">
            <a:extLst>
              <a:ext uri="{FF2B5EF4-FFF2-40B4-BE49-F238E27FC236}">
                <a16:creationId xmlns:a16="http://schemas.microsoft.com/office/drawing/2014/main" id="{227D9D9B-D38D-F746-1D04-CD95D8FFEBAC}"/>
              </a:ext>
              <a:ext uri="{C183D7F6-B498-43B3-948B-1728B52AA6E4}">
                <adec:decorative xmlns:adec="http://schemas.microsoft.com/office/drawing/2017/decorative" val="1"/>
              </a:ext>
            </a:extLst>
          </p:cNvPr>
          <p:cNvCxnSpPr>
            <a:cxnSpLocks/>
            <a:stCxn id="153" idx="0"/>
            <a:endCxn id="31" idx="0"/>
          </p:cNvCxnSpPr>
          <p:nvPr/>
        </p:nvCxnSpPr>
        <p:spPr>
          <a:xfrm flipH="1">
            <a:off x="3332526" y="2531863"/>
            <a:ext cx="5299" cy="21110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3" name="Diamond 152">
            <a:extLst>
              <a:ext uri="{FF2B5EF4-FFF2-40B4-BE49-F238E27FC236}">
                <a16:creationId xmlns:a16="http://schemas.microsoft.com/office/drawing/2014/main" id="{20E62FE7-645B-BC2B-639E-DC53A68EC59E}"/>
              </a:ext>
              <a:ext uri="{C183D7F6-B498-43B3-948B-1728B52AA6E4}">
                <adec:decorative xmlns:adec="http://schemas.microsoft.com/office/drawing/2017/decorative" val="1"/>
              </a:ext>
            </a:extLst>
          </p:cNvPr>
          <p:cNvSpPr>
            <a:spLocks/>
          </p:cNvSpPr>
          <p:nvPr/>
        </p:nvSpPr>
        <p:spPr>
          <a:xfrm>
            <a:off x="3246385" y="2531863"/>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Diamond 83">
            <a:extLst>
              <a:ext uri="{FF2B5EF4-FFF2-40B4-BE49-F238E27FC236}">
                <a16:creationId xmlns:a16="http://schemas.microsoft.com/office/drawing/2014/main" id="{A294EB09-2048-01F0-EA76-C15D8CACB8D7}"/>
              </a:ext>
              <a:ext uri="{C183D7F6-B498-43B3-948B-1728B52AA6E4}">
                <adec:decorative xmlns:adec="http://schemas.microsoft.com/office/drawing/2017/decorative" val="1"/>
              </a:ext>
            </a:extLst>
          </p:cNvPr>
          <p:cNvSpPr>
            <a:spLocks noChangeAspect="1"/>
          </p:cNvSpPr>
          <p:nvPr/>
        </p:nvSpPr>
        <p:spPr>
          <a:xfrm>
            <a:off x="351015" y="2531863"/>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Shield_EA18">
            <a:extLst>
              <a:ext uri="{FF2B5EF4-FFF2-40B4-BE49-F238E27FC236}">
                <a16:creationId xmlns:a16="http://schemas.microsoft.com/office/drawing/2014/main" id="{783D4696-51BC-993B-7A1A-38765723E23A}"/>
              </a:ext>
              <a:ext uri="{C183D7F6-B498-43B3-948B-1728B52AA6E4}">
                <adec:decorative xmlns:adec="http://schemas.microsoft.com/office/drawing/2017/decorative" val="1"/>
              </a:ext>
            </a:extLst>
          </p:cNvPr>
          <p:cNvSpPr>
            <a:spLocks noChangeAspect="1"/>
          </p:cNvSpPr>
          <p:nvPr/>
        </p:nvSpPr>
        <p:spPr bwMode="auto">
          <a:xfrm>
            <a:off x="360243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6"/>
          </a:solidFill>
          <a:ln w="19050" cap="sq">
            <a:solidFill>
              <a:schemeClr val="accent6"/>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Shield_EA18">
            <a:extLst>
              <a:ext uri="{FF2B5EF4-FFF2-40B4-BE49-F238E27FC236}">
                <a16:creationId xmlns:a16="http://schemas.microsoft.com/office/drawing/2014/main" id="{10B370EF-6843-C9D6-80DC-7F9880BD0CF6}"/>
              </a:ext>
              <a:ext uri="{C183D7F6-B498-43B3-948B-1728B52AA6E4}">
                <adec:decorative xmlns:adec="http://schemas.microsoft.com/office/drawing/2017/decorative" val="1"/>
              </a:ext>
            </a:extLst>
          </p:cNvPr>
          <p:cNvSpPr>
            <a:spLocks noChangeAspect="1"/>
          </p:cNvSpPr>
          <p:nvPr/>
        </p:nvSpPr>
        <p:spPr bwMode="auto">
          <a:xfrm>
            <a:off x="648279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F5BAFCDB-86AC-8486-41F8-BE95DEEE588E}"/>
              </a:ext>
              <a:ext uri="{C183D7F6-B498-43B3-948B-1728B52AA6E4}">
                <adec:decorative xmlns:adec="http://schemas.microsoft.com/office/drawing/2017/decorative" val="1"/>
              </a:ext>
            </a:extLst>
          </p:cNvPr>
          <p:cNvCxnSpPr>
            <a:cxnSpLocks/>
            <a:stCxn id="174" idx="0"/>
          </p:cNvCxnSpPr>
          <p:nvPr/>
        </p:nvCxnSpPr>
        <p:spPr>
          <a:xfrm>
            <a:off x="6206079" y="2531863"/>
            <a:ext cx="0" cy="21454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4" name="Diamond 173">
            <a:extLst>
              <a:ext uri="{FF2B5EF4-FFF2-40B4-BE49-F238E27FC236}">
                <a16:creationId xmlns:a16="http://schemas.microsoft.com/office/drawing/2014/main" id="{A1429146-38A2-5E35-EA2A-0D460978A125}"/>
              </a:ext>
              <a:ext uri="{C183D7F6-B498-43B3-948B-1728B52AA6E4}">
                <adec:decorative xmlns:adec="http://schemas.microsoft.com/office/drawing/2017/decorative" val="1"/>
              </a:ext>
            </a:extLst>
          </p:cNvPr>
          <p:cNvSpPr>
            <a:spLocks/>
          </p:cNvSpPr>
          <p:nvPr/>
        </p:nvSpPr>
        <p:spPr>
          <a:xfrm>
            <a:off x="6114639" y="2531863"/>
            <a:ext cx="182880" cy="18288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Diamond 34">
            <a:extLst>
              <a:ext uri="{FF2B5EF4-FFF2-40B4-BE49-F238E27FC236}">
                <a16:creationId xmlns:a16="http://schemas.microsoft.com/office/drawing/2014/main" id="{0A91A23A-AC99-F73F-8622-C707BAF3FE4F}"/>
              </a:ext>
              <a:ext uri="{C183D7F6-B498-43B3-948B-1728B52AA6E4}">
                <adec:decorative xmlns:adec="http://schemas.microsoft.com/office/drawing/2017/decorative" val="1"/>
              </a:ext>
            </a:extLst>
          </p:cNvPr>
          <p:cNvSpPr>
            <a:spLocks/>
          </p:cNvSpPr>
          <p:nvPr/>
        </p:nvSpPr>
        <p:spPr>
          <a:xfrm>
            <a:off x="6114639" y="3592162"/>
            <a:ext cx="182880" cy="18288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Shield_EA18">
            <a:extLst>
              <a:ext uri="{FF2B5EF4-FFF2-40B4-BE49-F238E27FC236}">
                <a16:creationId xmlns:a16="http://schemas.microsoft.com/office/drawing/2014/main" id="{8F7265B1-3518-C398-F839-FDC3092BF403}"/>
              </a:ext>
              <a:ext uri="{C183D7F6-B498-43B3-948B-1728B52AA6E4}">
                <adec:decorative xmlns:adec="http://schemas.microsoft.com/office/drawing/2017/decorative" val="1"/>
              </a:ext>
            </a:extLst>
          </p:cNvPr>
          <p:cNvSpPr>
            <a:spLocks noChangeAspect="1"/>
          </p:cNvSpPr>
          <p:nvPr/>
        </p:nvSpPr>
        <p:spPr bwMode="auto">
          <a:xfrm>
            <a:off x="936315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lumMod val="50000"/>
            </a:schemeClr>
          </a:solidFill>
          <a:ln w="19050" cap="sq">
            <a:solidFill>
              <a:schemeClr val="bg1">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Diamond 93">
            <a:extLst>
              <a:ext uri="{FF2B5EF4-FFF2-40B4-BE49-F238E27FC236}">
                <a16:creationId xmlns:a16="http://schemas.microsoft.com/office/drawing/2014/main" id="{DF372BE6-8878-FAFC-392C-EB16C987096E}"/>
              </a:ext>
              <a:ext uri="{C183D7F6-B498-43B3-948B-1728B52AA6E4}">
                <adec:decorative xmlns:adec="http://schemas.microsoft.com/office/drawing/2017/decorative" val="1"/>
              </a:ext>
            </a:extLst>
          </p:cNvPr>
          <p:cNvSpPr>
            <a:spLocks/>
          </p:cNvSpPr>
          <p:nvPr/>
        </p:nvSpPr>
        <p:spPr>
          <a:xfrm>
            <a:off x="6114621" y="4635558"/>
            <a:ext cx="182880" cy="18288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2" name="Straight Connector 181">
            <a:extLst>
              <a:ext uri="{FF2B5EF4-FFF2-40B4-BE49-F238E27FC236}">
                <a16:creationId xmlns:a16="http://schemas.microsoft.com/office/drawing/2014/main" id="{B6FAD662-E635-3167-2555-0C962BDEAD25}"/>
              </a:ext>
              <a:ext uri="{C183D7F6-B498-43B3-948B-1728B52AA6E4}">
                <adec:decorative xmlns:adec="http://schemas.microsoft.com/office/drawing/2017/decorative" val="1"/>
              </a:ext>
            </a:extLst>
          </p:cNvPr>
          <p:cNvCxnSpPr>
            <a:cxnSpLocks/>
            <a:stCxn id="195" idx="0"/>
            <a:endCxn id="4" idx="2"/>
          </p:cNvCxnSpPr>
          <p:nvPr/>
        </p:nvCxnSpPr>
        <p:spPr>
          <a:xfrm flipH="1">
            <a:off x="9089292" y="2500564"/>
            <a:ext cx="29694" cy="235301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id="{1343E90E-E466-72EC-8DA8-A9BA8AC41661}"/>
              </a:ext>
              <a:ext uri="{C183D7F6-B498-43B3-948B-1728B52AA6E4}">
                <adec:decorative xmlns:adec="http://schemas.microsoft.com/office/drawing/2017/decorative" val="1"/>
              </a:ext>
            </a:extLst>
          </p:cNvPr>
          <p:cNvSpPr>
            <a:spLocks/>
          </p:cNvSpPr>
          <p:nvPr/>
        </p:nvSpPr>
        <p:spPr>
          <a:xfrm>
            <a:off x="9017019" y="3082304"/>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Diamond 14">
            <a:extLst>
              <a:ext uri="{FF2B5EF4-FFF2-40B4-BE49-F238E27FC236}">
                <a16:creationId xmlns:a16="http://schemas.microsoft.com/office/drawing/2014/main" id="{31FB1A45-CFF5-DAB5-0A8E-38AE414ED240}"/>
              </a:ext>
              <a:ext uri="{C183D7F6-B498-43B3-948B-1728B52AA6E4}">
                <adec:decorative xmlns:adec="http://schemas.microsoft.com/office/drawing/2017/decorative" val="1"/>
              </a:ext>
            </a:extLst>
          </p:cNvPr>
          <p:cNvSpPr>
            <a:spLocks/>
          </p:cNvSpPr>
          <p:nvPr/>
        </p:nvSpPr>
        <p:spPr>
          <a:xfrm>
            <a:off x="9010744" y="3629444"/>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Diamond 194">
            <a:extLst>
              <a:ext uri="{FF2B5EF4-FFF2-40B4-BE49-F238E27FC236}">
                <a16:creationId xmlns:a16="http://schemas.microsoft.com/office/drawing/2014/main" id="{EFDBF82A-557E-6EF7-FB33-DD9CD734181F}"/>
              </a:ext>
              <a:ext uri="{C183D7F6-B498-43B3-948B-1728B52AA6E4}">
                <adec:decorative xmlns:adec="http://schemas.microsoft.com/office/drawing/2017/decorative" val="1"/>
              </a:ext>
            </a:extLst>
          </p:cNvPr>
          <p:cNvSpPr>
            <a:spLocks/>
          </p:cNvSpPr>
          <p:nvPr/>
        </p:nvSpPr>
        <p:spPr>
          <a:xfrm>
            <a:off x="9027546" y="2500564"/>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3979F7E4-AE69-16BA-6945-DC2DC124346A}"/>
              </a:ext>
              <a:ext uri="{C183D7F6-B498-43B3-948B-1728B52AA6E4}">
                <adec:decorative xmlns:adec="http://schemas.microsoft.com/office/drawing/2017/decorative" val="1"/>
              </a:ext>
            </a:extLst>
          </p:cNvPr>
          <p:cNvCxnSpPr>
            <a:cxnSpLocks/>
          </p:cNvCxnSpPr>
          <p:nvPr/>
        </p:nvCxnSpPr>
        <p:spPr>
          <a:xfrm flipH="1">
            <a:off x="358296" y="5424429"/>
            <a:ext cx="10979597" cy="0"/>
          </a:xfrm>
          <a:prstGeom prst="line">
            <a:avLst/>
          </a:prstGeom>
          <a:solidFill>
            <a:schemeClr val="bg1"/>
          </a:solidFill>
          <a:ln w="19050" cap="flat">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Isosceles Triangle 137">
            <a:extLst>
              <a:ext uri="{FF2B5EF4-FFF2-40B4-BE49-F238E27FC236}">
                <a16:creationId xmlns:a16="http://schemas.microsoft.com/office/drawing/2014/main" id="{94AA228E-967F-EFC3-6710-A94389268AF6}"/>
              </a:ext>
              <a:ext uri="{C183D7F6-B498-43B3-948B-1728B52AA6E4}">
                <adec:decorative xmlns:adec="http://schemas.microsoft.com/office/drawing/2017/decorative" val="1"/>
              </a:ext>
            </a:extLst>
          </p:cNvPr>
          <p:cNvSpPr>
            <a:spLocks noChangeAspect="1"/>
          </p:cNvSpPr>
          <p:nvPr/>
        </p:nvSpPr>
        <p:spPr>
          <a:xfrm flipV="1">
            <a:off x="1637344" y="5306571"/>
            <a:ext cx="301752" cy="30175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Shield_EA18">
            <a:extLst>
              <a:ext uri="{FF2B5EF4-FFF2-40B4-BE49-F238E27FC236}">
                <a16:creationId xmlns:a16="http://schemas.microsoft.com/office/drawing/2014/main" id="{99B59B67-28BB-1C5D-E8BB-86A96C331951}"/>
              </a:ext>
              <a:ext uri="{C183D7F6-B498-43B3-948B-1728B52AA6E4}">
                <adec:decorative xmlns:adec="http://schemas.microsoft.com/office/drawing/2017/decorative" val="1"/>
              </a:ext>
            </a:extLst>
          </p:cNvPr>
          <p:cNvSpPr>
            <a:spLocks noChangeAspect="1"/>
          </p:cNvSpPr>
          <p:nvPr/>
        </p:nvSpPr>
        <p:spPr bwMode="auto">
          <a:xfrm>
            <a:off x="356771"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CBCB70D4-D9EE-4F90-377F-2BBB3FCFBC02}"/>
              </a:ext>
              <a:ext uri="{C183D7F6-B498-43B3-948B-1728B52AA6E4}">
                <adec:decorative xmlns:adec="http://schemas.microsoft.com/office/drawing/2017/decorative" val="1"/>
              </a:ext>
            </a:extLst>
          </p:cNvPr>
          <p:cNvSpPr>
            <a:spLocks noChangeAspect="1"/>
          </p:cNvSpPr>
          <p:nvPr/>
        </p:nvSpPr>
        <p:spPr>
          <a:xfrm flipV="1">
            <a:off x="4632118" y="5306571"/>
            <a:ext cx="301752" cy="3017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Shield_EA18">
            <a:extLst>
              <a:ext uri="{FF2B5EF4-FFF2-40B4-BE49-F238E27FC236}">
                <a16:creationId xmlns:a16="http://schemas.microsoft.com/office/drawing/2014/main" id="{36C59246-F951-637A-B382-BFBBAE24565B}"/>
              </a:ext>
              <a:ext uri="{C183D7F6-B498-43B3-948B-1728B52AA6E4}">
                <adec:decorative xmlns:adec="http://schemas.microsoft.com/office/drawing/2017/decorative" val="1"/>
              </a:ext>
            </a:extLst>
          </p:cNvPr>
          <p:cNvSpPr>
            <a:spLocks noChangeAspect="1"/>
          </p:cNvSpPr>
          <p:nvPr/>
        </p:nvSpPr>
        <p:spPr bwMode="auto">
          <a:xfrm>
            <a:off x="3237132"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6"/>
          </a:solidFill>
          <a:ln w="19050" cap="sq">
            <a:solidFill>
              <a:schemeClr val="accent6"/>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E832AB81-0407-F8F2-AC24-C9F843BC0186}"/>
              </a:ext>
              <a:ext uri="{C183D7F6-B498-43B3-948B-1728B52AA6E4}">
                <adec:decorative xmlns:adec="http://schemas.microsoft.com/office/drawing/2017/decorative" val="1"/>
              </a:ext>
            </a:extLst>
          </p:cNvPr>
          <p:cNvSpPr>
            <a:spLocks noChangeAspect="1"/>
          </p:cNvSpPr>
          <p:nvPr/>
        </p:nvSpPr>
        <p:spPr>
          <a:xfrm flipV="1">
            <a:off x="7360078" y="5306571"/>
            <a:ext cx="301752" cy="30175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Isosceles Triangle 142">
            <a:extLst>
              <a:ext uri="{FF2B5EF4-FFF2-40B4-BE49-F238E27FC236}">
                <a16:creationId xmlns:a16="http://schemas.microsoft.com/office/drawing/2014/main" id="{03945531-39B8-7051-C215-58FACBFD9730}"/>
              </a:ext>
              <a:ext uri="{C183D7F6-B498-43B3-948B-1728B52AA6E4}">
                <adec:decorative xmlns:adec="http://schemas.microsoft.com/office/drawing/2017/decorative" val="1"/>
              </a:ext>
            </a:extLst>
          </p:cNvPr>
          <p:cNvSpPr>
            <a:spLocks noChangeAspect="1"/>
          </p:cNvSpPr>
          <p:nvPr/>
        </p:nvSpPr>
        <p:spPr>
          <a:xfrm flipV="1">
            <a:off x="10235390" y="5302522"/>
            <a:ext cx="301752" cy="301752"/>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check 3">
            <a:extLst>
              <a:ext uri="{FF2B5EF4-FFF2-40B4-BE49-F238E27FC236}">
                <a16:creationId xmlns:a16="http://schemas.microsoft.com/office/drawing/2014/main" id="{A85458BA-B2FE-03F0-67E8-0834981F3302}"/>
              </a:ext>
              <a:ext uri="{C183D7F6-B498-43B3-948B-1728B52AA6E4}">
                <adec:decorative xmlns:adec="http://schemas.microsoft.com/office/drawing/2017/decorative" val="1"/>
              </a:ext>
            </a:extLst>
          </p:cNvPr>
          <p:cNvSpPr>
            <a:spLocks noChangeAspect="1"/>
          </p:cNvSpPr>
          <p:nvPr/>
        </p:nvSpPr>
        <p:spPr bwMode="auto">
          <a:xfrm>
            <a:off x="11337893" y="5223261"/>
            <a:ext cx="404683" cy="402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rgbClr val="FFB9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iamond 5">
            <a:extLst>
              <a:ext uri="{FF2B5EF4-FFF2-40B4-BE49-F238E27FC236}">
                <a16:creationId xmlns:a16="http://schemas.microsoft.com/office/drawing/2014/main" id="{E5A6A99F-8824-DD90-A05E-69E65A142EFD}"/>
              </a:ext>
              <a:ext uri="{C183D7F6-B498-43B3-948B-1728B52AA6E4}">
                <adec:decorative xmlns:adec="http://schemas.microsoft.com/office/drawing/2017/decorative" val="1"/>
              </a:ext>
            </a:extLst>
          </p:cNvPr>
          <p:cNvSpPr>
            <a:spLocks/>
          </p:cNvSpPr>
          <p:nvPr/>
        </p:nvSpPr>
        <p:spPr>
          <a:xfrm>
            <a:off x="9008043" y="4079061"/>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Diamond 24">
            <a:extLst>
              <a:ext uri="{FF2B5EF4-FFF2-40B4-BE49-F238E27FC236}">
                <a16:creationId xmlns:a16="http://schemas.microsoft.com/office/drawing/2014/main" id="{6880E824-E07C-A2EF-23B3-719211F95E64}"/>
              </a:ext>
              <a:ext uri="{C183D7F6-B498-43B3-948B-1728B52AA6E4}">
                <adec:decorative xmlns:adec="http://schemas.microsoft.com/office/drawing/2017/decorative" val="1"/>
              </a:ext>
            </a:extLst>
          </p:cNvPr>
          <p:cNvSpPr>
            <a:spLocks/>
          </p:cNvSpPr>
          <p:nvPr/>
        </p:nvSpPr>
        <p:spPr>
          <a:xfrm>
            <a:off x="3240251" y="3195114"/>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Diamond 30">
            <a:extLst>
              <a:ext uri="{FF2B5EF4-FFF2-40B4-BE49-F238E27FC236}">
                <a16:creationId xmlns:a16="http://schemas.microsoft.com/office/drawing/2014/main" id="{5769A78B-B986-90BE-F198-422CB19EAE8E}"/>
              </a:ext>
              <a:ext uri="{C183D7F6-B498-43B3-948B-1728B52AA6E4}">
                <adec:decorative xmlns:adec="http://schemas.microsoft.com/office/drawing/2017/decorative" val="1"/>
              </a:ext>
            </a:extLst>
          </p:cNvPr>
          <p:cNvSpPr>
            <a:spLocks/>
          </p:cNvSpPr>
          <p:nvPr/>
        </p:nvSpPr>
        <p:spPr>
          <a:xfrm>
            <a:off x="3241086" y="4642914"/>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Diamond 3">
            <a:extLst>
              <a:ext uri="{FF2B5EF4-FFF2-40B4-BE49-F238E27FC236}">
                <a16:creationId xmlns:a16="http://schemas.microsoft.com/office/drawing/2014/main" id="{7F1FA788-07F6-D727-30B0-6A1ED1780819}"/>
              </a:ext>
              <a:ext uri="{C183D7F6-B498-43B3-948B-1728B52AA6E4}">
                <adec:decorative xmlns:adec="http://schemas.microsoft.com/office/drawing/2017/decorative" val="1"/>
              </a:ext>
            </a:extLst>
          </p:cNvPr>
          <p:cNvSpPr>
            <a:spLocks/>
          </p:cNvSpPr>
          <p:nvPr/>
        </p:nvSpPr>
        <p:spPr>
          <a:xfrm>
            <a:off x="8997852" y="4670703"/>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Diamond 11">
            <a:extLst>
              <a:ext uri="{FF2B5EF4-FFF2-40B4-BE49-F238E27FC236}">
                <a16:creationId xmlns:a16="http://schemas.microsoft.com/office/drawing/2014/main" id="{868F612B-F4DE-EE64-4822-7B60670C6269}"/>
              </a:ext>
              <a:ext uri="{C183D7F6-B498-43B3-948B-1728B52AA6E4}">
                <adec:decorative xmlns:adec="http://schemas.microsoft.com/office/drawing/2017/decorative" val="1"/>
              </a:ext>
            </a:extLst>
          </p:cNvPr>
          <p:cNvSpPr>
            <a:spLocks noChangeAspect="1"/>
          </p:cNvSpPr>
          <p:nvPr/>
        </p:nvSpPr>
        <p:spPr>
          <a:xfrm>
            <a:off x="342933" y="464291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Diamond 8">
            <a:extLst>
              <a:ext uri="{FF2B5EF4-FFF2-40B4-BE49-F238E27FC236}">
                <a16:creationId xmlns:a16="http://schemas.microsoft.com/office/drawing/2014/main" id="{B6CA2697-0E90-240D-F1DC-A18EEBDD9F2F}"/>
              </a:ext>
              <a:ext uri="{C183D7F6-B498-43B3-948B-1728B52AA6E4}">
                <adec:decorative xmlns:adec="http://schemas.microsoft.com/office/drawing/2017/decorative" val="1"/>
              </a:ext>
            </a:extLst>
          </p:cNvPr>
          <p:cNvSpPr>
            <a:spLocks noChangeAspect="1"/>
          </p:cNvSpPr>
          <p:nvPr/>
        </p:nvSpPr>
        <p:spPr>
          <a:xfrm>
            <a:off x="342933" y="3859022"/>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Diamond 21">
            <a:extLst>
              <a:ext uri="{FF2B5EF4-FFF2-40B4-BE49-F238E27FC236}">
                <a16:creationId xmlns:a16="http://schemas.microsoft.com/office/drawing/2014/main" id="{ABEB0ACA-1A28-CD48-3A86-2199B2A9036B}"/>
              </a:ext>
              <a:ext uri="{C183D7F6-B498-43B3-948B-1728B52AA6E4}">
                <adec:decorative xmlns:adec="http://schemas.microsoft.com/office/drawing/2017/decorative" val="1"/>
              </a:ext>
            </a:extLst>
          </p:cNvPr>
          <p:cNvSpPr>
            <a:spLocks/>
          </p:cNvSpPr>
          <p:nvPr/>
        </p:nvSpPr>
        <p:spPr>
          <a:xfrm>
            <a:off x="3239948" y="3920966"/>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itle 6">
            <a:extLst>
              <a:ext uri="{FF2B5EF4-FFF2-40B4-BE49-F238E27FC236}">
                <a16:creationId xmlns:a16="http://schemas.microsoft.com/office/drawing/2014/main" id="{12B24050-B0B8-7C9A-B5D6-B8CF79F93A6F}"/>
              </a:ext>
            </a:extLst>
          </p:cNvPr>
          <p:cNvSpPr txBox="1">
            <a:spLocks noGrp="1"/>
          </p:cNvSpPr>
          <p:nvPr>
            <p:ph type="title" idx="4294967295"/>
          </p:nvPr>
        </p:nvSpPr>
        <p:spPr>
          <a:xfrm>
            <a:off x="588963" y="209550"/>
            <a:ext cx="11603037"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Secure agents in Microsoft 365 with Microsoft Purview</a:t>
            </a:r>
          </a:p>
        </p:txBody>
      </p:sp>
      <p:sp>
        <p:nvSpPr>
          <p:cNvPr id="104" name="TextBox 103">
            <a:extLst>
              <a:ext uri="{FF2B5EF4-FFF2-40B4-BE49-F238E27FC236}">
                <a16:creationId xmlns:a16="http://schemas.microsoft.com/office/drawing/2014/main" id="{46FB11A2-A2A1-6E97-3F29-AAFFFC4821A9}"/>
              </a:ext>
            </a:extLst>
          </p:cNvPr>
          <p:cNvSpPr txBox="1">
            <a:spLocks/>
          </p:cNvSpPr>
          <p:nvPr/>
        </p:nvSpPr>
        <p:spPr>
          <a:xfrm>
            <a:off x="1466007" y="1230191"/>
            <a:ext cx="1679014"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8" name="TextBox 127">
            <a:extLst>
              <a:ext uri="{FF2B5EF4-FFF2-40B4-BE49-F238E27FC236}">
                <a16:creationId xmlns:a16="http://schemas.microsoft.com/office/drawing/2014/main" id="{F9A87751-81C0-087D-03D8-5024952CA590}"/>
              </a:ext>
            </a:extLst>
          </p:cNvPr>
          <p:cNvSpPr txBox="1">
            <a:spLocks/>
          </p:cNvSpPr>
          <p:nvPr/>
        </p:nvSpPr>
        <p:spPr>
          <a:xfrm rot="16200000">
            <a:off x="-1196746" y="3853128"/>
            <a:ext cx="2608938"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Activities</a:t>
            </a:r>
          </a:p>
        </p:txBody>
      </p:sp>
      <p:sp>
        <p:nvSpPr>
          <p:cNvPr id="90" name="TextBox 89">
            <a:extLst>
              <a:ext uri="{FF2B5EF4-FFF2-40B4-BE49-F238E27FC236}">
                <a16:creationId xmlns:a16="http://schemas.microsoft.com/office/drawing/2014/main" id="{89D61DF4-59BF-8D55-E8A5-3340F5A96CD7}"/>
              </a:ext>
            </a:extLst>
          </p:cNvPr>
          <p:cNvSpPr txBox="1">
            <a:spLocks/>
          </p:cNvSpPr>
          <p:nvPr/>
        </p:nvSpPr>
        <p:spPr>
          <a:xfrm>
            <a:off x="717404" y="1798702"/>
            <a:ext cx="258521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 risks and identify gaps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6BAE3E06-91D8-DD49-8E82-26DA6EA3F9C9}"/>
              </a:ext>
            </a:extLst>
          </p:cNvPr>
          <p:cNvSpPr txBox="1">
            <a:spLocks/>
          </p:cNvSpPr>
          <p:nvPr/>
        </p:nvSpPr>
        <p:spPr>
          <a:xfrm>
            <a:off x="669687" y="2531863"/>
            <a:ext cx="2423160" cy="2135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Turn on Purview Audit</a:t>
            </a:r>
          </a:p>
        </p:txBody>
      </p:sp>
      <p:sp>
        <p:nvSpPr>
          <p:cNvPr id="142" name="TextBox 141">
            <a:extLst>
              <a:ext uri="{FF2B5EF4-FFF2-40B4-BE49-F238E27FC236}">
                <a16:creationId xmlns:a16="http://schemas.microsoft.com/office/drawing/2014/main" id="{0BB2B2BE-97A3-5519-7998-FB618414B17E}"/>
              </a:ext>
            </a:extLst>
          </p:cNvPr>
          <p:cNvSpPr txBox="1">
            <a:spLocks/>
          </p:cNvSpPr>
          <p:nvPr/>
        </p:nvSpPr>
        <p:spPr>
          <a:xfrm>
            <a:off x="687219" y="2969647"/>
            <a:ext cx="2430194"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Discover SPO oversharing risks with Data risk assessment</a:t>
            </a:r>
          </a:p>
        </p:txBody>
      </p:sp>
      <p:sp>
        <p:nvSpPr>
          <p:cNvPr id="40" name="TextBox 39">
            <a:extLst>
              <a:ext uri="{FF2B5EF4-FFF2-40B4-BE49-F238E27FC236}">
                <a16:creationId xmlns:a16="http://schemas.microsoft.com/office/drawing/2014/main" id="{7FA33EC7-7C5B-B9FF-9408-E14224D374E0}"/>
              </a:ext>
            </a:extLst>
          </p:cNvPr>
          <p:cNvSpPr txBox="1">
            <a:spLocks/>
          </p:cNvSpPr>
          <p:nvPr/>
        </p:nvSpPr>
        <p:spPr>
          <a:xfrm>
            <a:off x="635577" y="3745637"/>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Discover sensitive info in Dataverse with Unified catalog</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96ECAD34-04AB-4654-53AD-2141DD2C8593}"/>
              </a:ext>
            </a:extLst>
          </p:cNvPr>
          <p:cNvSpPr txBox="1">
            <a:spLocks/>
          </p:cNvSpPr>
          <p:nvPr/>
        </p:nvSpPr>
        <p:spPr>
          <a:xfrm>
            <a:off x="626551" y="4433656"/>
            <a:ext cx="2423160" cy="674608"/>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Times New Roman" panose="02020603050405020304" pitchFamily="18" charset="0"/>
              </a:rPr>
              <a:t>Discover risky AI activities with DSPM for AI Apps and Agents report</a:t>
            </a:r>
          </a:p>
        </p:txBody>
      </p:sp>
      <p:sp>
        <p:nvSpPr>
          <p:cNvPr id="129" name="TextBox 128">
            <a:extLst>
              <a:ext uri="{FF2B5EF4-FFF2-40B4-BE49-F238E27FC236}">
                <a16:creationId xmlns:a16="http://schemas.microsoft.com/office/drawing/2014/main" id="{AF5AD623-1680-653F-E451-315A9E64DC3A}"/>
              </a:ext>
            </a:extLst>
          </p:cNvPr>
          <p:cNvSpPr txBox="1">
            <a:spLocks/>
          </p:cNvSpPr>
          <p:nvPr/>
        </p:nvSpPr>
        <p:spPr>
          <a:xfrm rot="16200000">
            <a:off x="-380146" y="5841925"/>
            <a:ext cx="97573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Outcomes</a:t>
            </a:r>
          </a:p>
        </p:txBody>
      </p:sp>
      <p:sp>
        <p:nvSpPr>
          <p:cNvPr id="51" name="TextBox 50">
            <a:extLst>
              <a:ext uri="{FF2B5EF4-FFF2-40B4-BE49-F238E27FC236}">
                <a16:creationId xmlns:a16="http://schemas.microsoft.com/office/drawing/2014/main" id="{F84A569B-AC79-014F-93FF-AF85A6CC6A51}"/>
              </a:ext>
            </a:extLst>
          </p:cNvPr>
          <p:cNvSpPr txBox="1">
            <a:spLocks/>
          </p:cNvSpPr>
          <p:nvPr/>
        </p:nvSpPr>
        <p:spPr>
          <a:xfrm>
            <a:off x="668028" y="5734204"/>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Potential gaps in data security is discovered</a:t>
            </a:r>
          </a:p>
        </p:txBody>
      </p:sp>
      <p:sp>
        <p:nvSpPr>
          <p:cNvPr id="105" name="TextBox 104">
            <a:extLst>
              <a:ext uri="{FF2B5EF4-FFF2-40B4-BE49-F238E27FC236}">
                <a16:creationId xmlns:a16="http://schemas.microsoft.com/office/drawing/2014/main" id="{B6D615EF-C7D8-6B73-7FD9-8C8310D41EBB}"/>
              </a:ext>
            </a:extLst>
          </p:cNvPr>
          <p:cNvSpPr txBox="1">
            <a:spLocks/>
          </p:cNvSpPr>
          <p:nvPr/>
        </p:nvSpPr>
        <p:spPr>
          <a:xfrm>
            <a:off x="4356722" y="1022649"/>
            <a:ext cx="1907330"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45A27A7B-C252-1EDB-7F75-73DC15971193}"/>
              </a:ext>
            </a:extLst>
          </p:cNvPr>
          <p:cNvSpPr txBox="1">
            <a:spLocks/>
          </p:cNvSpPr>
          <p:nvPr/>
        </p:nvSpPr>
        <p:spPr>
          <a:xfrm>
            <a:off x="3646876" y="1798702"/>
            <a:ext cx="250562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sensitive info in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CDF525B8-52D5-BDC6-8D2C-A756583FBD0B}"/>
              </a:ext>
            </a:extLst>
          </p:cNvPr>
          <p:cNvSpPr txBox="1">
            <a:spLocks/>
          </p:cNvSpPr>
          <p:nvPr/>
        </p:nvSpPr>
        <p:spPr>
          <a:xfrm>
            <a:off x="3600039" y="2497387"/>
            <a:ext cx="2423160" cy="444096"/>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a:cs typeface="Times New Roman"/>
              </a:rPr>
              <a:t>Apply sensitivity label to SharePoint and Dataverse</a:t>
            </a:r>
            <a:endPar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0D9D3638-7AE7-2AF8-74C1-787359D7D662}"/>
              </a:ext>
            </a:extLst>
          </p:cNvPr>
          <p:cNvSpPr txBox="1">
            <a:spLocks/>
          </p:cNvSpPr>
          <p:nvPr/>
        </p:nvSpPr>
        <p:spPr>
          <a:xfrm>
            <a:off x="3577802" y="3144706"/>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Reduce stale data to improve response accuracy with DLM</a:t>
            </a:r>
          </a:p>
        </p:txBody>
      </p:sp>
      <p:sp>
        <p:nvSpPr>
          <p:cNvPr id="21" name="TextBox 20">
            <a:extLst>
              <a:ext uri="{FF2B5EF4-FFF2-40B4-BE49-F238E27FC236}">
                <a16:creationId xmlns:a16="http://schemas.microsoft.com/office/drawing/2014/main" id="{466DDB35-9D1C-48C1-DEEB-CEB779718A41}"/>
              </a:ext>
            </a:extLst>
          </p:cNvPr>
          <p:cNvSpPr txBox="1">
            <a:spLocks/>
          </p:cNvSpPr>
          <p:nvPr/>
        </p:nvSpPr>
        <p:spPr>
          <a:xfrm>
            <a:off x="3577362" y="3711478"/>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Restrict files from Copilot processing with DLP for Copilot</a:t>
            </a:r>
          </a:p>
        </p:txBody>
      </p:sp>
      <p:sp>
        <p:nvSpPr>
          <p:cNvPr id="93" name="TextBox 92">
            <a:extLst>
              <a:ext uri="{FF2B5EF4-FFF2-40B4-BE49-F238E27FC236}">
                <a16:creationId xmlns:a16="http://schemas.microsoft.com/office/drawing/2014/main" id="{7AA6D944-803E-EBCD-7CD5-6767C7A6F763}"/>
              </a:ext>
            </a:extLst>
          </p:cNvPr>
          <p:cNvSpPr txBox="1">
            <a:spLocks/>
          </p:cNvSpPr>
          <p:nvPr/>
        </p:nvSpPr>
        <p:spPr>
          <a:xfrm>
            <a:off x="3601244" y="4438880"/>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Implement DLP policies for SPO and Data policies for Dataverse</a:t>
            </a:r>
          </a:p>
        </p:txBody>
      </p:sp>
      <p:sp>
        <p:nvSpPr>
          <p:cNvPr id="62" name="TextBox 61" descr="Sensitive info in grounding data is not used as knowledge source&#10;">
            <a:extLst>
              <a:ext uri="{FF2B5EF4-FFF2-40B4-BE49-F238E27FC236}">
                <a16:creationId xmlns:a16="http://schemas.microsoft.com/office/drawing/2014/main" id="{8CD66BF5-565E-2A8F-185C-0B37D048FED6}"/>
              </a:ext>
            </a:extLst>
          </p:cNvPr>
          <p:cNvSpPr txBox="1">
            <a:spLocks/>
          </p:cNvSpPr>
          <p:nvPr/>
        </p:nvSpPr>
        <p:spPr>
          <a:xfrm>
            <a:off x="3597500" y="5734204"/>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Sensitive info in grounding data is not used as knowledge source</a:t>
            </a:r>
          </a:p>
        </p:txBody>
      </p:sp>
      <p:sp>
        <p:nvSpPr>
          <p:cNvPr id="106" name="TextBox 105">
            <a:extLst>
              <a:ext uri="{FF2B5EF4-FFF2-40B4-BE49-F238E27FC236}">
                <a16:creationId xmlns:a16="http://schemas.microsoft.com/office/drawing/2014/main" id="{FA7C0D75-7C26-8894-A270-E9822F6CEA80}"/>
              </a:ext>
            </a:extLst>
          </p:cNvPr>
          <p:cNvSpPr txBox="1">
            <a:spLocks/>
          </p:cNvSpPr>
          <p:nvPr/>
        </p:nvSpPr>
        <p:spPr>
          <a:xfrm>
            <a:off x="7224368" y="1046409"/>
            <a:ext cx="1590812"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65" name="TextBox 164">
            <a:extLst>
              <a:ext uri="{FF2B5EF4-FFF2-40B4-BE49-F238E27FC236}">
                <a16:creationId xmlns:a16="http://schemas.microsoft.com/office/drawing/2014/main" id="{8571E48C-C720-BA79-AF25-39B177B2B097}"/>
              </a:ext>
            </a:extLst>
          </p:cNvPr>
          <p:cNvSpPr txBox="1">
            <a:spLocks/>
          </p:cNvSpPr>
          <p:nvPr/>
        </p:nvSpPr>
        <p:spPr>
          <a:xfrm>
            <a:off x="6481028" y="1798702"/>
            <a:ext cx="255359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 against data loss and insider risks </a:t>
            </a:r>
          </a:p>
        </p:txBody>
      </p:sp>
      <p:sp>
        <p:nvSpPr>
          <p:cNvPr id="13" name="TextBox 12">
            <a:extLst>
              <a:ext uri="{FF2B5EF4-FFF2-40B4-BE49-F238E27FC236}">
                <a16:creationId xmlns:a16="http://schemas.microsoft.com/office/drawing/2014/main" id="{6AE5A787-F3A1-F015-DC55-1C8E3CD1DF2A}"/>
              </a:ext>
            </a:extLst>
          </p:cNvPr>
          <p:cNvSpPr txBox="1">
            <a:spLocks/>
          </p:cNvSpPr>
          <p:nvPr/>
        </p:nvSpPr>
        <p:spPr>
          <a:xfrm>
            <a:off x="6439733" y="2497387"/>
            <a:ext cx="2423160" cy="674608"/>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a:cs typeface="Times New Roman"/>
              </a:rPr>
              <a:t>Automatic sensitivity label inheritance from SharePoint and Dataverse</a:t>
            </a:r>
            <a:endPar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63" name="TextBox 162">
            <a:extLst>
              <a:ext uri="{FF2B5EF4-FFF2-40B4-BE49-F238E27FC236}">
                <a16:creationId xmlns:a16="http://schemas.microsoft.com/office/drawing/2014/main" id="{B26633AE-1656-2A2D-8108-CB78B6DE48D7}"/>
              </a:ext>
            </a:extLst>
          </p:cNvPr>
          <p:cNvSpPr txBox="1">
            <a:spLocks/>
          </p:cNvSpPr>
          <p:nvPr/>
        </p:nvSpPr>
        <p:spPr>
          <a:xfrm>
            <a:off x="6434314" y="3345826"/>
            <a:ext cx="2423160"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Restrict Copilot from processing sensitive files referenced in interactions with DLP for Copilot</a:t>
            </a:r>
          </a:p>
        </p:txBody>
      </p:sp>
      <p:sp>
        <p:nvSpPr>
          <p:cNvPr id="34" name="TextBox 33">
            <a:extLst>
              <a:ext uri="{FF2B5EF4-FFF2-40B4-BE49-F238E27FC236}">
                <a16:creationId xmlns:a16="http://schemas.microsoft.com/office/drawing/2014/main" id="{3AA7A63B-9C1D-4BFE-1817-C569643AFDAD}"/>
              </a:ext>
            </a:extLst>
          </p:cNvPr>
          <p:cNvSpPr txBox="1">
            <a:spLocks/>
          </p:cNvSpPr>
          <p:nvPr/>
        </p:nvSpPr>
        <p:spPr>
          <a:xfrm>
            <a:off x="6467938" y="4525134"/>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Detect Risky AI interactions with IRM Risky AI policy</a:t>
            </a:r>
          </a:p>
        </p:txBody>
      </p:sp>
      <p:grpSp>
        <p:nvGrpSpPr>
          <p:cNvPr id="185" name="Group 184" descr="Interactions are protected from data loss and insider risk&#10;">
            <a:extLst>
              <a:ext uri="{FF2B5EF4-FFF2-40B4-BE49-F238E27FC236}">
                <a16:creationId xmlns:a16="http://schemas.microsoft.com/office/drawing/2014/main" id="{03F9DC1C-FFF7-1B96-3940-3BD53686C1D9}"/>
              </a:ext>
            </a:extLst>
          </p:cNvPr>
          <p:cNvGrpSpPr>
            <a:grpSpLocks/>
          </p:cNvGrpSpPr>
          <p:nvPr/>
        </p:nvGrpSpPr>
        <p:grpSpPr>
          <a:xfrm>
            <a:off x="6117492" y="5734204"/>
            <a:ext cx="2737320" cy="430887"/>
            <a:chOff x="6163056" y="5223181"/>
            <a:chExt cx="2737320" cy="430887"/>
          </a:xfrm>
        </p:grpSpPr>
        <p:sp>
          <p:nvSpPr>
            <p:cNvPr id="101" name="TextBox 100" descr="Interactions are protected from data loss and insider risk&#10;">
              <a:extLst>
                <a:ext uri="{FF2B5EF4-FFF2-40B4-BE49-F238E27FC236}">
                  <a16:creationId xmlns:a16="http://schemas.microsoft.com/office/drawing/2014/main" id="{BED9E8B0-0E01-BE13-9EFF-00C18EB0F48D}"/>
                </a:ext>
              </a:extLst>
            </p:cNvPr>
            <p:cNvSpPr txBox="1">
              <a:spLocks/>
            </p:cNvSpPr>
            <p:nvPr/>
          </p:nvSpPr>
          <p:spPr>
            <a:xfrm>
              <a:off x="6477216"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Interactions are protected from data loss and insider risk</a:t>
              </a:r>
            </a:p>
          </p:txBody>
        </p:sp>
        <p:sp>
          <p:nvSpPr>
            <p:cNvPr id="148" name="Shield_EA18" title="Icon of a shield">
              <a:extLst>
                <a:ext uri="{FF2B5EF4-FFF2-40B4-BE49-F238E27FC236}">
                  <a16:creationId xmlns:a16="http://schemas.microsoft.com/office/drawing/2014/main" id="{D01E352F-D919-B5C4-10BC-32EEE73E4700}"/>
                </a:ext>
              </a:extLst>
            </p:cNvPr>
            <p:cNvSpPr>
              <a:spLocks noChangeAspect="1"/>
            </p:cNvSpPr>
            <p:nvPr/>
          </p:nvSpPr>
          <p:spPr bwMode="auto">
            <a:xfrm>
              <a:off x="616305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CBD4EAA9-D06C-CEEA-F381-26A71710FC1A}"/>
              </a:ext>
            </a:extLst>
          </p:cNvPr>
          <p:cNvSpPr txBox="1">
            <a:spLocks/>
          </p:cNvSpPr>
          <p:nvPr/>
        </p:nvSpPr>
        <p:spPr>
          <a:xfrm>
            <a:off x="10104728" y="1230191"/>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CC9CF4A0-3F6C-0B63-DAFE-CB3C21D2C85D}"/>
              </a:ext>
            </a:extLst>
          </p:cNvPr>
          <p:cNvSpPr txBox="1">
            <a:spLocks/>
          </p:cNvSpPr>
          <p:nvPr/>
        </p:nvSpPr>
        <p:spPr>
          <a:xfrm>
            <a:off x="9363150" y="1798702"/>
            <a:ext cx="2556174" cy="24410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interactions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4FE9630C-7636-D326-0089-7753DFBFF03C}"/>
              </a:ext>
            </a:extLst>
          </p:cNvPr>
          <p:cNvSpPr txBox="1">
            <a:spLocks/>
          </p:cNvSpPr>
          <p:nvPr/>
        </p:nvSpPr>
        <p:spPr>
          <a:xfrm>
            <a:off x="9338974" y="250199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Retain/delete interactions with DLM policies</a:t>
            </a:r>
          </a:p>
        </p:txBody>
      </p:sp>
      <p:sp>
        <p:nvSpPr>
          <p:cNvPr id="7" name="TextBox 6">
            <a:extLst>
              <a:ext uri="{FF2B5EF4-FFF2-40B4-BE49-F238E27FC236}">
                <a16:creationId xmlns:a16="http://schemas.microsoft.com/office/drawing/2014/main" id="{506B1877-1E7C-1FE5-2DB5-30079D7A98FA}"/>
              </a:ext>
            </a:extLst>
          </p:cNvPr>
          <p:cNvSpPr txBox="1">
            <a:spLocks/>
          </p:cNvSpPr>
          <p:nvPr/>
        </p:nvSpPr>
        <p:spPr>
          <a:xfrm>
            <a:off x="9354025" y="2991010"/>
            <a:ext cx="2432282"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Detect inappropriate behaviors with CC policies</a:t>
            </a:r>
          </a:p>
        </p:txBody>
      </p:sp>
      <p:sp>
        <p:nvSpPr>
          <p:cNvPr id="29" name="TextBox 28">
            <a:extLst>
              <a:ext uri="{FF2B5EF4-FFF2-40B4-BE49-F238E27FC236}">
                <a16:creationId xmlns:a16="http://schemas.microsoft.com/office/drawing/2014/main" id="{19CC668D-96E9-F836-3EFF-5400FCEAFB96}"/>
              </a:ext>
            </a:extLst>
          </p:cNvPr>
          <p:cNvSpPr txBox="1">
            <a:spLocks/>
          </p:cNvSpPr>
          <p:nvPr/>
        </p:nvSpPr>
        <p:spPr>
          <a:xfrm>
            <a:off x="9337084" y="3509449"/>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Investigate cases with eDiscovery</a:t>
            </a:r>
          </a:p>
        </p:txBody>
      </p:sp>
      <p:sp>
        <p:nvSpPr>
          <p:cNvPr id="5" name="TextBox 4">
            <a:extLst>
              <a:ext uri="{FF2B5EF4-FFF2-40B4-BE49-F238E27FC236}">
                <a16:creationId xmlns:a16="http://schemas.microsoft.com/office/drawing/2014/main" id="{8340BCBA-D613-0FED-FAD9-34F1A8524699}"/>
              </a:ext>
            </a:extLst>
          </p:cNvPr>
          <p:cNvSpPr txBox="1">
            <a:spLocks/>
          </p:cNvSpPr>
          <p:nvPr/>
        </p:nvSpPr>
        <p:spPr>
          <a:xfrm>
            <a:off x="9334467" y="4002227"/>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Investigate grounding data and interactions with DSI</a:t>
            </a:r>
          </a:p>
        </p:txBody>
      </p:sp>
      <p:sp>
        <p:nvSpPr>
          <p:cNvPr id="17" name="TextBox 16">
            <a:extLst>
              <a:ext uri="{FF2B5EF4-FFF2-40B4-BE49-F238E27FC236}">
                <a16:creationId xmlns:a16="http://schemas.microsoft.com/office/drawing/2014/main" id="{56179076-3A4E-7E30-C1A1-FE1316E7FC0B}"/>
              </a:ext>
            </a:extLst>
          </p:cNvPr>
          <p:cNvSpPr txBox="1">
            <a:spLocks/>
          </p:cNvSpPr>
          <p:nvPr/>
        </p:nvSpPr>
        <p:spPr>
          <a:xfrm>
            <a:off x="9363150" y="4514661"/>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Identify &amp; address gaps in meeting AI regulations with CM</a:t>
            </a:r>
          </a:p>
        </p:txBody>
      </p:sp>
      <p:sp>
        <p:nvSpPr>
          <p:cNvPr id="131" name="TextBox 130" descr="Interactions with agents is retained for future investigations&#10;">
            <a:extLst>
              <a:ext uri="{FF2B5EF4-FFF2-40B4-BE49-F238E27FC236}">
                <a16:creationId xmlns:a16="http://schemas.microsoft.com/office/drawing/2014/main" id="{8C81EDF9-0B24-D33B-1958-A287E139258D}"/>
              </a:ext>
            </a:extLst>
          </p:cNvPr>
          <p:cNvSpPr txBox="1">
            <a:spLocks/>
          </p:cNvSpPr>
          <p:nvPr/>
        </p:nvSpPr>
        <p:spPr>
          <a:xfrm>
            <a:off x="9313775" y="5734204"/>
            <a:ext cx="2423160" cy="646331"/>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Interactions with agents is retained for future investigations</a:t>
            </a:r>
          </a:p>
        </p:txBody>
      </p:sp>
      <p:sp>
        <p:nvSpPr>
          <p:cNvPr id="150" name="Shield_EA18" title="Icon of a shield">
            <a:extLst>
              <a:ext uri="{FF2B5EF4-FFF2-40B4-BE49-F238E27FC236}">
                <a16:creationId xmlns:a16="http://schemas.microsoft.com/office/drawing/2014/main" id="{024AEFB2-C836-6AEB-D7FC-B2D03D73DB54}"/>
              </a:ext>
            </a:extLst>
          </p:cNvPr>
          <p:cNvSpPr>
            <a:spLocks noChangeAspect="1"/>
          </p:cNvSpPr>
          <p:nvPr/>
        </p:nvSpPr>
        <p:spPr bwMode="auto">
          <a:xfrm>
            <a:off x="8997852"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lumMod val="50000"/>
            </a:schemeClr>
          </a:solidFill>
          <a:ln w="19050" cap="sq">
            <a:solidFill>
              <a:schemeClr val="bg1">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45583368-EAB1-133C-C360-DD31FDC681B7}"/>
              </a:ext>
            </a:extLst>
          </p:cNvPr>
          <p:cNvSpPr txBox="1">
            <a:spLocks/>
          </p:cNvSpPr>
          <p:nvPr/>
        </p:nvSpPr>
        <p:spPr>
          <a:xfrm>
            <a:off x="9688872" y="6672682"/>
            <a:ext cx="2423160" cy="10772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a:ea typeface="+mn-ea"/>
                <a:cs typeface="+mn-cs"/>
              </a:rPr>
              <a:t>Last updated: </a:t>
            </a:r>
            <a:fld id="{0FC470E9-C4FA-4626-88F6-0BBB2263B3D1}" type="datetime4">
              <a:rPr kumimoji="0" lang="en-US" sz="700" b="0" i="1"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August 26, 2025</a:t>
            </a:fld>
            <a:endParaRPr kumimoji="0" lang="en-US" sz="700" b="0" i="1"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551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12E3-B38E-6162-F6C1-13FB5D714175}"/>
              </a:ext>
            </a:extLst>
          </p:cNvPr>
          <p:cNvSpPr>
            <a:spLocks noGrp="1"/>
          </p:cNvSpPr>
          <p:nvPr>
            <p:ph type="title"/>
          </p:nvPr>
        </p:nvSpPr>
        <p:spPr/>
        <p:txBody>
          <a:bodyPr/>
          <a:lstStyle/>
          <a:p>
            <a:r>
              <a:rPr lang="en-US"/>
              <a:t>Discover</a:t>
            </a:r>
          </a:p>
        </p:txBody>
      </p:sp>
      <p:sp>
        <p:nvSpPr>
          <p:cNvPr id="3" name="Text Placeholder 2">
            <a:extLst>
              <a:ext uri="{FF2B5EF4-FFF2-40B4-BE49-F238E27FC236}">
                <a16:creationId xmlns:a16="http://schemas.microsoft.com/office/drawing/2014/main" id="{4CE8059F-858C-FA78-2F6D-53FC91D7B889}"/>
              </a:ext>
            </a:extLst>
          </p:cNvPr>
          <p:cNvSpPr>
            <a:spLocks noGrp="1"/>
          </p:cNvSpPr>
          <p:nvPr>
            <p:ph type="body" sz="quarter" idx="10"/>
          </p:nvPr>
        </p:nvSpPr>
        <p:spPr>
          <a:xfrm>
            <a:off x="586390" y="1434370"/>
            <a:ext cx="11018520" cy="3705630"/>
          </a:xfrm>
        </p:spPr>
        <p:txBody>
          <a:bodyPr/>
          <a:lstStyle/>
          <a:p>
            <a:pPr marL="457200" indent="-457200">
              <a:buFont typeface="Arial" panose="020B0604020202020204" pitchFamily="34" charset="0"/>
              <a:buChar char="•"/>
            </a:pPr>
            <a:r>
              <a:rPr lang="en-US"/>
              <a:t>Turn on Purview Audit to log all interactions with grounding data and interactions with AI apps and agents</a:t>
            </a:r>
          </a:p>
          <a:p>
            <a:pPr marL="457200" indent="-457200">
              <a:buFont typeface="Arial" panose="020B0604020202020204" pitchFamily="34" charset="0"/>
              <a:buChar char="•"/>
            </a:pPr>
            <a:r>
              <a:rPr lang="en-US"/>
              <a:t>Discovery potential oversharing in SharePoint/OneDrive with Purview </a:t>
            </a:r>
            <a:r>
              <a:rPr lang="en-US">
                <a:solidFill>
                  <a:srgbClr val="000000"/>
                </a:solidFill>
              </a:rPr>
              <a:t>Data risk assessment</a:t>
            </a:r>
          </a:p>
          <a:p>
            <a:pPr marL="457200" indent="-457200">
              <a:buFont typeface="Arial" panose="020B0604020202020204" pitchFamily="34" charset="0"/>
              <a:buChar char="•"/>
            </a:pPr>
            <a:r>
              <a:rPr lang="en-US">
                <a:solidFill>
                  <a:srgbClr val="000000"/>
                </a:solidFill>
                <a:cs typeface="Times New Roman" panose="02020603050405020304" pitchFamily="18" charset="0"/>
              </a:rPr>
              <a:t>Discover where sensitive info resides in Dataverse with Purview Data Governance’s Unified catalog</a:t>
            </a:r>
          </a:p>
          <a:p>
            <a:pPr marL="457200" indent="-457200">
              <a:buFont typeface="Arial" panose="020B0604020202020204" pitchFamily="34" charset="0"/>
              <a:buChar char="•"/>
            </a:pPr>
            <a:r>
              <a:rPr lang="en-US">
                <a:solidFill>
                  <a:srgbClr val="000000"/>
                </a:solidFill>
                <a:cs typeface="Times New Roman" panose="02020603050405020304" pitchFamily="18" charset="0"/>
              </a:rPr>
              <a:t>Discover risky AI activities with Purview Data Security Posture Management (DSPM)’s Apps and Agents report</a:t>
            </a:r>
            <a:endParaRPr lang="en-US"/>
          </a:p>
        </p:txBody>
      </p:sp>
    </p:spTree>
    <p:extLst>
      <p:ext uri="{BB962C8B-B14F-4D97-AF65-F5344CB8AC3E}">
        <p14:creationId xmlns:p14="http://schemas.microsoft.com/office/powerpoint/2010/main" val="19678028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2.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c2d2333-52a8-4302-ac30-127cc4e96695">
      <Terms xmlns="http://schemas.microsoft.com/office/infopath/2007/PartnerControls"/>
    </lcf76f155ced4ddcb4097134ff3c332f>
    <TaxCatchAll xmlns="de4618fc-6149-4e3c-8d60-8c10e2c5f29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DE9DFEB-53FB-46B4-A60F-A2B3BFFF03CC}">
  <ds:schemaRefs>
    <ds:schemaRef ds:uri="http://schemas.microsoft.com/sharepoint/v3/contenttype/forms"/>
  </ds:schemaRefs>
</ds:datastoreItem>
</file>

<file path=customXml/itemProps2.xml><?xml version="1.0" encoding="utf-8"?>
<ds:datastoreItem xmlns:ds="http://schemas.openxmlformats.org/officeDocument/2006/customXml" ds:itemID="{A0B20FA7-4090-4B1B-A42E-5C27297B8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c2d2333-52a8-4302-ac30-127cc4e96695"/>
    <ds:schemaRef ds:uri="de4618fc-6149-4e3c-8d60-8c10e2c5f2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C56B44-C322-435B-BE1B-A086862B5606}">
  <ds:schemaRefs>
    <ds:schemaRef ds:uri="http://purl.org/dc/dcmitype/"/>
    <ds:schemaRef ds:uri="http://schemas.microsoft.com/office/2006/metadata/properties"/>
    <ds:schemaRef ds:uri="http://purl.org/dc/terms/"/>
    <ds:schemaRef ds:uri="http://schemas.microsoft.com/office/2006/documentManagement/types"/>
    <ds:schemaRef ds:uri="http://purl.org/dc/elements/1.1/"/>
    <ds:schemaRef ds:uri="http://schemas.microsoft.com/office/infopath/2007/PartnerControls"/>
    <ds:schemaRef ds:uri="1c2d2333-52a8-4302-ac30-127cc4e96695"/>
    <ds:schemaRef ds:uri="http://schemas.openxmlformats.org/package/2006/metadata/core-properties"/>
    <ds:schemaRef ds:uri="de4618fc-6149-4e3c-8d60-8c10e2c5f294"/>
    <ds:schemaRef ds:uri="http://schemas.microsoft.com/sharepoint/v3"/>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1341</Words>
  <Application>Microsoft Office PowerPoint</Application>
  <PresentationFormat>Widescreen</PresentationFormat>
  <Paragraphs>147</Paragraphs>
  <Slides>15</Slides>
  <Notes>8</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31" baseType="lpstr">
      <vt:lpstr>Wingdings</vt:lpstr>
      <vt:lpstr>Arial</vt:lpstr>
      <vt:lpstr>Times New Roman</vt:lpstr>
      <vt:lpstr>Segoe Sans Display</vt:lpstr>
      <vt:lpstr>Segoe UI Variable Small Semibol</vt:lpstr>
      <vt:lpstr>Segoe UI</vt:lpstr>
      <vt:lpstr>Segoe Sans Display Semibold</vt:lpstr>
      <vt:lpstr>Symbol</vt:lpstr>
      <vt:lpstr>Calibri</vt:lpstr>
      <vt:lpstr>Consolas</vt:lpstr>
      <vt:lpstr>Aptos</vt:lpstr>
      <vt:lpstr>Segoe UI Semibold</vt:lpstr>
      <vt:lpstr>Segoe UI Variable Display Semibold</vt:lpstr>
      <vt:lpstr>1_Microsoft Security Template_Basic</vt:lpstr>
      <vt:lpstr>MS Ignite 16:9 Template Dark</vt:lpstr>
      <vt:lpstr>think-cell Slide</vt:lpstr>
      <vt:lpstr>Secure Agents in Microsoft 365 from grounding data to interactions   A Microsoft Purview deployment blueprint </vt:lpstr>
      <vt:lpstr>Microsoft Purview</vt:lpstr>
      <vt:lpstr>Microsoft Purview Comprehensive solution to discover, protect, and govern data Wherever your data flows</vt:lpstr>
      <vt:lpstr>Problem summary</vt:lpstr>
      <vt:lpstr>Copilot agent conversation inherits the sensitivity label of referenced file and data</vt:lpstr>
      <vt:lpstr>Honoring access control restrictions on labeled content</vt:lpstr>
      <vt:lpstr>Dataverse x Purview</vt:lpstr>
      <vt:lpstr>Secure agents in Microsoft 365 with Microsoft Purview</vt:lpstr>
      <vt:lpstr>Discover</vt:lpstr>
      <vt:lpstr>Protect grounding data</vt:lpstr>
      <vt:lpstr>Protect interactions</vt:lpstr>
      <vt:lpstr>Govern interaction data</vt:lpstr>
      <vt:lpstr>Additional resources </vt:lpstr>
      <vt:lpstr>Purview for Dataverse 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2025-08-26T19:11:34Z</dcterms:created>
  <dcterms:modified xsi:type="dcterms:W3CDTF">2025-08-26T19:57:42Z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0x010100CECAD3D0689E184DA8BA7028D9DC08CF</vt:lpwstr>
  </property>
</Properties>
</file>